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7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372" r:id="rId10"/>
    <p:sldId id="265" r:id="rId11"/>
    <p:sldId id="29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54" r:id="rId22"/>
    <p:sldId id="277" r:id="rId23"/>
    <p:sldId id="278" r:id="rId24"/>
    <p:sldId id="279" r:id="rId25"/>
    <p:sldId id="280" r:id="rId26"/>
    <p:sldId id="355" r:id="rId27"/>
    <p:sldId id="326" r:id="rId28"/>
    <p:sldId id="360" r:id="rId29"/>
    <p:sldId id="368" r:id="rId30"/>
    <p:sldId id="367" r:id="rId31"/>
    <p:sldId id="310" r:id="rId32"/>
    <p:sldId id="358" r:id="rId33"/>
    <p:sldId id="359" r:id="rId34"/>
    <p:sldId id="361" r:id="rId35"/>
    <p:sldId id="362" r:id="rId36"/>
    <p:sldId id="339" r:id="rId37"/>
    <p:sldId id="342" r:id="rId38"/>
    <p:sldId id="363" r:id="rId39"/>
    <p:sldId id="364" r:id="rId40"/>
    <p:sldId id="365" r:id="rId41"/>
    <p:sldId id="343" r:id="rId42"/>
    <p:sldId id="366" r:id="rId43"/>
    <p:sldId id="369" r:id="rId44"/>
    <p:sldId id="370" r:id="rId45"/>
    <p:sldId id="371" r:id="rId46"/>
    <p:sldId id="373" r:id="rId47"/>
    <p:sldId id="328" r:id="rId48"/>
    <p:sldId id="351" r:id="rId49"/>
    <p:sldId id="340" r:id="rId50"/>
    <p:sldId id="345" r:id="rId51"/>
    <p:sldId id="346" r:id="rId52"/>
    <p:sldId id="347" r:id="rId53"/>
    <p:sldId id="348" r:id="rId54"/>
    <p:sldId id="349" r:id="rId55"/>
    <p:sldId id="352" r:id="rId56"/>
    <p:sldId id="353" r:id="rId57"/>
    <p:sldId id="350" r:id="rId58"/>
    <p:sldId id="336" r:id="rId59"/>
    <p:sldId id="356" r:id="rId60"/>
    <p:sldId id="337" r:id="rId61"/>
    <p:sldId id="338" r:id="rId62"/>
    <p:sldId id="357" r:id="rId63"/>
    <p:sldId id="341" r:id="rId64"/>
    <p:sldId id="324" r:id="rId65"/>
    <p:sldId id="299" r:id="rId66"/>
    <p:sldId id="305" r:id="rId67"/>
    <p:sldId id="321" r:id="rId68"/>
    <p:sldId id="323" r:id="rId69"/>
    <p:sldId id="300" r:id="rId70"/>
  </p:sldIdLst>
  <p:sldSz cx="12192000" cy="6858000"/>
  <p:notesSz cx="6858000" cy="9144000"/>
  <p:embeddedFontLst>
    <p:embeddedFont>
      <p:font typeface="Arial Unicode MS" panose="020B0604020202020204" pitchFamily="50" charset="-127"/>
      <p:regular r:id="rId72"/>
    </p:embeddedFont>
    <p:embeddedFont>
      <p:font typeface="맑은 고딕" panose="020B0503020000020004" pitchFamily="50" charset="-127"/>
      <p:regular r:id="rId73"/>
      <p:bold r:id="rId74"/>
    </p:embeddedFont>
    <p:embeddedFont>
      <p:font typeface="맑은 고딕" panose="020B0503020000020004" pitchFamily="50" charset="-127"/>
      <p:regular r:id="rId73"/>
      <p:bold r:id="rId74"/>
    </p:embeddedFont>
    <p:embeddedFont>
      <p:font typeface="메이플스토리 OTF" panose="02000300000000000000" pitchFamily="50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E3B"/>
    <a:srgbClr val="347C7F"/>
    <a:srgbClr val="8EC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5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4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CB01-1D15-4009-97F6-ECF78052DAD2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B580E-CF88-4520-8D81-143A7AC60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63" name="Google Shape;2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72" name="Google Shape;2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84" name="Google Shape;2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96" name="Google Shape;2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09" name="Google Shape;3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22" name="Google Shape;3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34" name="Google Shape;3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48" name="Google Shape;34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60" name="Google Shape;3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60" name="Google Shape;3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68" name="Google Shape;3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80" name="Google Shape;38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92" name="Google Shape;3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60" name="Google Shape;3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9334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542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59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44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7945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0930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968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388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8068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702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499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259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468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35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056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4" name="Google Shape;274;g2564fc83b59_2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7212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4" name="Google Shape;274;g2564fc83b59_2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841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4" name="Google Shape;274;g2564fc83b59_2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398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4" name="Google Shape;274;g2564fc83b59_2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845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2793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43559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4624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36265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771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5761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7155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4440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28163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68038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9844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2630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57008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69398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4fc83b59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64fc83b5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581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64fc83b59_2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564fc83b59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4784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564fc83b59_2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2564fc83b59_2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94759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564fc83b59_2_8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2564fc83b59_2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833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21" name="Google Shape;2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 preserve="1">
  <p:cSld name="PPTMON 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" y="4413893"/>
            <a:ext cx="2079664" cy="244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971" y="149828"/>
            <a:ext cx="2297768" cy="242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06637" y="63229"/>
            <a:ext cx="2826335" cy="28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82751" y="3344482"/>
            <a:ext cx="3509251" cy="351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47607" y="2331884"/>
            <a:ext cx="1045917" cy="219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0126" y="4264065"/>
            <a:ext cx="2742831" cy="2444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826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PTMON slide" preserve="1">
  <p:cSld name="8_PPTMON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982013" y="5914101"/>
            <a:ext cx="1209988" cy="9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46197" y="0"/>
            <a:ext cx="1545803" cy="88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163599"/>
            <a:ext cx="1332064" cy="169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764" y="231707"/>
            <a:ext cx="1510241" cy="94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024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PTMON slide" preserve="1">
  <p:cSld name="12_PPTMON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>
            <a:spLocks noGrp="1"/>
          </p:cNvSpPr>
          <p:nvPr>
            <p:ph type="pic" idx="2"/>
          </p:nvPr>
        </p:nvSpPr>
        <p:spPr>
          <a:xfrm>
            <a:off x="3971763" y="1579603"/>
            <a:ext cx="1691691" cy="16916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" name="Google Shape;138;p24"/>
          <p:cNvSpPr>
            <a:spLocks noGrp="1"/>
          </p:cNvSpPr>
          <p:nvPr>
            <p:ph type="pic" idx="3"/>
          </p:nvPr>
        </p:nvSpPr>
        <p:spPr>
          <a:xfrm>
            <a:off x="1394411" y="1579603"/>
            <a:ext cx="1691691" cy="16916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9" name="Google Shape;139;p24"/>
          <p:cNvSpPr>
            <a:spLocks noGrp="1"/>
          </p:cNvSpPr>
          <p:nvPr>
            <p:ph type="pic" idx="4"/>
          </p:nvPr>
        </p:nvSpPr>
        <p:spPr>
          <a:xfrm>
            <a:off x="9126465" y="1579603"/>
            <a:ext cx="1691691" cy="16916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0" name="Google Shape;140;p24"/>
          <p:cNvSpPr>
            <a:spLocks noGrp="1"/>
          </p:cNvSpPr>
          <p:nvPr>
            <p:ph type="pic" idx="5"/>
          </p:nvPr>
        </p:nvSpPr>
        <p:spPr>
          <a:xfrm>
            <a:off x="6549115" y="1579603"/>
            <a:ext cx="1691691" cy="16916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253" y="5163599"/>
            <a:ext cx="1441748" cy="169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0610559" y="1"/>
            <a:ext cx="1581443" cy="16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795162" y="-795159"/>
            <a:ext cx="1646831" cy="323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163599"/>
            <a:ext cx="1332064" cy="1694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786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PTMON slide" preserve="1">
  <p:cSld name="13_PPTMON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>
            <a:spLocks noGrp="1"/>
          </p:cNvSpPr>
          <p:nvPr>
            <p:ph type="pic" idx="2"/>
          </p:nvPr>
        </p:nvSpPr>
        <p:spPr>
          <a:xfrm>
            <a:off x="2197519" y="884975"/>
            <a:ext cx="2392725" cy="23927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25"/>
          <p:cNvSpPr>
            <a:spLocks noGrp="1"/>
          </p:cNvSpPr>
          <p:nvPr>
            <p:ph type="pic" idx="3"/>
          </p:nvPr>
        </p:nvSpPr>
        <p:spPr>
          <a:xfrm>
            <a:off x="-845847" y="1579603"/>
            <a:ext cx="1691691" cy="16916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379931" y="0"/>
            <a:ext cx="1812069" cy="160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27218"/>
          <a:stretch/>
        </p:blipFill>
        <p:spPr>
          <a:xfrm>
            <a:off x="438175" y="5624784"/>
            <a:ext cx="1607799" cy="123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"/>
            <a:ext cx="1366221" cy="124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23935" y="3620848"/>
            <a:ext cx="2269604" cy="3237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1298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PTMON slide" preserve="1">
  <p:cSld name="10_PPTMON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>
            <a:spLocks noGrp="1"/>
          </p:cNvSpPr>
          <p:nvPr>
            <p:ph type="pic" idx="2"/>
          </p:nvPr>
        </p:nvSpPr>
        <p:spPr>
          <a:xfrm>
            <a:off x="4315112" y="2605088"/>
            <a:ext cx="3561777" cy="1647824"/>
          </a:xfrm>
          <a:prstGeom prst="roundRect">
            <a:avLst>
              <a:gd name="adj" fmla="val 9621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60" name="Google Shape;160;p26"/>
          <p:cNvSpPr>
            <a:spLocks noGrp="1"/>
          </p:cNvSpPr>
          <p:nvPr>
            <p:ph type="pic" idx="3"/>
          </p:nvPr>
        </p:nvSpPr>
        <p:spPr>
          <a:xfrm>
            <a:off x="4315112" y="4508500"/>
            <a:ext cx="3561777" cy="1647824"/>
          </a:xfrm>
          <a:prstGeom prst="roundRect">
            <a:avLst>
              <a:gd name="adj" fmla="val 9621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61" name="Google Shape;161;p26"/>
          <p:cNvSpPr>
            <a:spLocks noGrp="1"/>
          </p:cNvSpPr>
          <p:nvPr>
            <p:ph type="pic" idx="4"/>
          </p:nvPr>
        </p:nvSpPr>
        <p:spPr>
          <a:xfrm>
            <a:off x="4315112" y="701676"/>
            <a:ext cx="3561777" cy="1647824"/>
          </a:xfrm>
          <a:prstGeom prst="roundRect">
            <a:avLst>
              <a:gd name="adj" fmla="val 9621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6197" y="0"/>
            <a:ext cx="1545803" cy="88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4">
            <a:alphaModFix/>
          </a:blip>
          <a:srcRect l="1917" b="1916"/>
          <a:stretch/>
        </p:blipFill>
        <p:spPr>
          <a:xfrm>
            <a:off x="0" y="5196069"/>
            <a:ext cx="1665623" cy="166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29325" y="5710256"/>
            <a:ext cx="1462675" cy="114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6">
            <a:alphaModFix/>
          </a:blip>
          <a:srcRect l="10958" t="9963"/>
          <a:stretch/>
        </p:blipFill>
        <p:spPr>
          <a:xfrm>
            <a:off x="1" y="1"/>
            <a:ext cx="1693135" cy="152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31167" y="1"/>
            <a:ext cx="1743351" cy="1694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40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PTMON slide" preserve="1">
  <p:cSld name="11_PPTMON slid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l="7118" t="6804"/>
          <a:stretch/>
        </p:blipFill>
        <p:spPr>
          <a:xfrm>
            <a:off x="0" y="0"/>
            <a:ext cx="1493344" cy="157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325" y="5776431"/>
            <a:ext cx="1510241" cy="9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5">
            <a:alphaModFix/>
          </a:blip>
          <a:srcRect b="24675"/>
          <a:stretch/>
        </p:blipFill>
        <p:spPr>
          <a:xfrm>
            <a:off x="11087229" y="5112213"/>
            <a:ext cx="1104772" cy="174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9750009" y="-795161"/>
            <a:ext cx="1646831" cy="3237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433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slide" preserve="1">
  <p:cSld name="3_PPTMON slid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828691" cy="257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2053" y="-1"/>
            <a:ext cx="2909947" cy="140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4284269"/>
            <a:ext cx="2023353" cy="257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81915" y="1750980"/>
            <a:ext cx="3215367" cy="4586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1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PTMON slide" preserve="1">
  <p:cSld name="14_PPTMON slid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>
            <a:spLocks noGrp="1"/>
          </p:cNvSpPr>
          <p:nvPr>
            <p:ph type="pic" idx="2"/>
          </p:nvPr>
        </p:nvSpPr>
        <p:spPr>
          <a:xfrm>
            <a:off x="7675032" y="1219200"/>
            <a:ext cx="2142067" cy="4423547"/>
          </a:xfrm>
          <a:prstGeom prst="roundRect">
            <a:avLst>
              <a:gd name="adj" fmla="val 13697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" y="1"/>
            <a:ext cx="1646831" cy="323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4851" y="0"/>
            <a:ext cx="2127149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4844375"/>
            <a:ext cx="2018100" cy="201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25069" y="4087703"/>
            <a:ext cx="2766932" cy="2770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1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PTMON slide" preserve="1">
  <p:cSld name="15_PPTMON slid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>
            <a:spLocks noGrp="1"/>
          </p:cNvSpPr>
          <p:nvPr>
            <p:ph type="pic" idx="2"/>
          </p:nvPr>
        </p:nvSpPr>
        <p:spPr>
          <a:xfrm>
            <a:off x="1340810" y="1203960"/>
            <a:ext cx="5842311" cy="4450080"/>
          </a:xfrm>
          <a:prstGeom prst="roundRect">
            <a:avLst>
              <a:gd name="adj" fmla="val 4942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6190" y="3620847"/>
            <a:ext cx="2035809" cy="323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"/>
            <a:ext cx="1581443" cy="166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0480763" y="-606465"/>
            <a:ext cx="1104772" cy="231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5439163"/>
            <a:ext cx="1818812" cy="1418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59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PTMON slide" preserve="1">
  <p:cSld name="16_PPTMON slide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>
            <a:spLocks noGrp="1"/>
          </p:cNvSpPr>
          <p:nvPr>
            <p:ph type="pic" idx="2"/>
          </p:nvPr>
        </p:nvSpPr>
        <p:spPr>
          <a:xfrm>
            <a:off x="4351001" y="1092200"/>
            <a:ext cx="6452467" cy="4267200"/>
          </a:xfrm>
          <a:prstGeom prst="roundRect">
            <a:avLst>
              <a:gd name="adj" fmla="val 2113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" y="3620848"/>
            <a:ext cx="2269604" cy="323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8195" y="4832112"/>
            <a:ext cx="1723805" cy="202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68196" y="43137"/>
            <a:ext cx="1510241" cy="9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0"/>
            <a:ext cx="1901495" cy="1694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096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PTMON custom" preserve="1">
  <p:cSld name="PPTMON custom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04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 preserve="1">
  <p:cSld name="1_PPTMON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534851" cy="1614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0531504" y="4090506"/>
            <a:ext cx="1660497" cy="276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" y="5402336"/>
            <a:ext cx="1855084" cy="145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70735" y="194554"/>
            <a:ext cx="1306619" cy="1420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576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 preserve="1">
  <p:cSld name="PPTMON slid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274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slide" preserve="1">
  <p:cSld name="2_PPTMON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5416195"/>
            <a:ext cx="1848255" cy="144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7285" y="4845207"/>
            <a:ext cx="888827" cy="180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" y="1"/>
            <a:ext cx="1848255" cy="179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07459" y="0"/>
            <a:ext cx="2384541" cy="1147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490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title" preserve="1">
  <p:cSld name="1_PPTMON 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4312213"/>
            <a:ext cx="2878499" cy="254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74659" y="1"/>
            <a:ext cx="2817341" cy="1614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3064" y="599935"/>
            <a:ext cx="2458349" cy="153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26691" y="2096695"/>
            <a:ext cx="2817341" cy="4479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60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PTMON slide" preserve="1">
  <p:cSld name="4_PPTMON sl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55" y="5149347"/>
            <a:ext cx="1607799" cy="169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86" y="256969"/>
            <a:ext cx="1104772" cy="231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96930" y="5149347"/>
            <a:ext cx="1901495" cy="169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03355" y="1"/>
            <a:ext cx="2088647" cy="4105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630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PTMON slide" preserve="1">
  <p:cSld name="5_PPTMON slid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825779" y="1"/>
            <a:ext cx="1366221" cy="124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253" y="5163599"/>
            <a:ext cx="1441748" cy="169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"/>
            <a:ext cx="1181539" cy="124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163597"/>
            <a:ext cx="1698168" cy="1694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01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 preserve="1">
  <p:cSld name="6_PPTMON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5255378"/>
            <a:ext cx="1812069" cy="160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9456" y="5233481"/>
            <a:ext cx="1622545" cy="162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66" y="0"/>
            <a:ext cx="1135361" cy="123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1045" y="0"/>
            <a:ext cx="832140" cy="1694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93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PTMON slide" preserve="1">
  <p:cSld name="9_PPTMON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678045" cy="80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0" y="5255378"/>
            <a:ext cx="1812069" cy="160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02991" y="5080739"/>
            <a:ext cx="832140" cy="16944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>
            <a:spLocks noGrp="1"/>
          </p:cNvSpPr>
          <p:nvPr>
            <p:ph type="pic" idx="2"/>
          </p:nvPr>
        </p:nvSpPr>
        <p:spPr>
          <a:xfrm>
            <a:off x="7135131" y="3619684"/>
            <a:ext cx="4015469" cy="2514008"/>
          </a:xfrm>
          <a:prstGeom prst="roundRect">
            <a:avLst>
              <a:gd name="adj" fmla="val 7430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21"/>
          <p:cNvSpPr>
            <a:spLocks noGrp="1"/>
          </p:cNvSpPr>
          <p:nvPr>
            <p:ph type="pic" idx="3"/>
          </p:nvPr>
        </p:nvSpPr>
        <p:spPr>
          <a:xfrm>
            <a:off x="7135131" y="724308"/>
            <a:ext cx="4015469" cy="2514008"/>
          </a:xfrm>
          <a:prstGeom prst="roundRect">
            <a:avLst>
              <a:gd name="adj" fmla="val 7430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18" name="Google Shape;118;p21"/>
          <p:cNvPicPr preferRelativeResize="0"/>
          <p:nvPr/>
        </p:nvPicPr>
        <p:blipFill rotWithShape="1">
          <a:blip r:embed="rId6">
            <a:alphaModFix/>
          </a:blip>
          <a:srcRect r="12449"/>
          <a:stretch/>
        </p:blipFill>
        <p:spPr>
          <a:xfrm>
            <a:off x="10665699" y="1"/>
            <a:ext cx="1526301" cy="1694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71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PTMON slide" preserve="1">
  <p:cSld name="7_PPTMON slid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" y="5545094"/>
            <a:ext cx="1673157" cy="131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832" y="1"/>
            <a:ext cx="1517169" cy="241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57376" y="4241261"/>
            <a:ext cx="1834625" cy="261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795163" y="-795159"/>
            <a:ext cx="1646831" cy="3237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9948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EC8CA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1611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1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77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7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7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12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4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41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5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25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25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0.png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5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jpeg"/><Relationship Id="rId3" Type="http://schemas.openxmlformats.org/officeDocument/2006/relationships/image" Target="../media/image162.png"/><Relationship Id="rId7" Type="http://schemas.openxmlformats.org/officeDocument/2006/relationships/image" Target="../media/image166.jpe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61.png"/><Relationship Id="rId16" Type="http://schemas.openxmlformats.org/officeDocument/2006/relationships/image" Target="../media/image175.jpe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19" Type="http://schemas.openxmlformats.org/officeDocument/2006/relationships/image" Target="../media/image178.gif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4060826" y="2136193"/>
            <a:ext cx="4070348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1" i="1" u="none" strike="noStrike" cap="none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시나리오형 </a:t>
            </a:r>
            <a:r>
              <a:rPr lang="ko-KR" sz="4400" b="1" i="1" u="none" strike="noStrike" cap="none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챗봇</a:t>
            </a:r>
            <a:r>
              <a:rPr lang="ko-KR" sz="4400" b="1" i="1" u="none" strike="noStrike" cap="none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endParaRPr sz="4400" b="1" i="1" u="none" strike="noStrike" cap="none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1" i="1" u="none" strike="noStrike" cap="none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웹 개발</a:t>
            </a:r>
            <a:endParaRPr sz="4400" b="1" i="1" u="none" strike="noStrike" cap="none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060824" y="3968867"/>
            <a:ext cx="407035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코딩스토리 3차 프로젝트</a:t>
            </a:r>
            <a:endParaRPr sz="2000" b="1" i="0" u="none" strike="noStrike" cap="none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4772025" y="4350292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2024.06.10 ~ 2024.06.28</a:t>
            </a:r>
            <a:endParaRPr sz="1400" b="0" i="0" u="none" strike="noStrike" cap="none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1"/>
          <p:cNvGrpSpPr/>
          <p:nvPr/>
        </p:nvGrpSpPr>
        <p:grpSpPr>
          <a:xfrm>
            <a:off x="8301710" y="1253764"/>
            <a:ext cx="2705100" cy="3747972"/>
            <a:chOff x="8296818" y="1583971"/>
            <a:chExt cx="2705100" cy="3747972"/>
          </a:xfrm>
        </p:grpSpPr>
        <p:sp>
          <p:nvSpPr>
            <p:cNvPr id="231" name="Google Shape;231;p31"/>
            <p:cNvSpPr txBox="1"/>
            <p:nvPr/>
          </p:nvSpPr>
          <p:spPr>
            <a:xfrm>
              <a:off x="8296818" y="4500943"/>
              <a:ext cx="2705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*</a:t>
              </a:r>
              <a:r>
                <a:rPr lang="ko-KR" sz="1200" b="1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</a:rPr>
                <a:t>공공 데이터 포털</a:t>
              </a: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의 버스 </a:t>
              </a:r>
              <a:r>
                <a:rPr lang="ko-KR" sz="12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API를</a:t>
              </a: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통해 </a:t>
              </a: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</a:rPr>
                <a:t>버스 노선 및 정류장 정보를 </a:t>
              </a: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제공</a:t>
              </a:r>
              <a:endParaRPr sz="12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*실시간 버스 도착 정보, 정류장 위치, </a:t>
              </a:r>
              <a:endParaRPr dirty="0">
                <a:latin typeface="메이플스토리 OTF" panose="02000300000000000000" pitchFamily="50" charset="-127"/>
                <a:ea typeface="메이플스토리 OTF" panose="02000300000000000000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로드뷰</a:t>
              </a: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등을 통해 사용자 편의 제공</a:t>
              </a:r>
              <a:endParaRPr sz="12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8296818" y="3853503"/>
              <a:ext cx="2705012" cy="400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1" dirty="0">
                  <a:solidFill>
                    <a:srgbClr val="347C7F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버스</a:t>
              </a:r>
              <a:endParaRPr sz="20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8702029" y="1583971"/>
              <a:ext cx="1894589" cy="1894591"/>
            </a:xfrm>
            <a:prstGeom prst="ellipse">
              <a:avLst/>
            </a:prstGeom>
            <a:noFill/>
            <a:ln w="57150" cap="flat" cmpd="sng">
              <a:solidFill>
                <a:srgbClr val="EC4E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pic>
          <p:nvPicPr>
            <p:cNvPr id="234" name="Google Shape;234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80734" y="1930369"/>
              <a:ext cx="1337177" cy="1337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" name="Google Shape;235;p31"/>
          <p:cNvGrpSpPr/>
          <p:nvPr/>
        </p:nvGrpSpPr>
        <p:grpSpPr>
          <a:xfrm>
            <a:off x="4743494" y="1253764"/>
            <a:ext cx="2705100" cy="3796473"/>
            <a:chOff x="4743495" y="1535427"/>
            <a:chExt cx="2705100" cy="3796473"/>
          </a:xfrm>
        </p:grpSpPr>
        <p:sp>
          <p:nvSpPr>
            <p:cNvPr id="236" name="Google Shape;236;p31"/>
            <p:cNvSpPr txBox="1"/>
            <p:nvPr/>
          </p:nvSpPr>
          <p:spPr>
            <a:xfrm>
              <a:off x="4743495" y="4500944"/>
              <a:ext cx="270510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*</a:t>
              </a:r>
              <a:r>
                <a:rPr lang="ko-KR" sz="1200" b="1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</a:rPr>
                <a:t>영화진흥위원회</a:t>
              </a: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의 영화 </a:t>
              </a:r>
              <a:r>
                <a:rPr lang="ko-KR" sz="12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API를</a:t>
              </a: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활용하여 최신 </a:t>
              </a:r>
              <a:r>
                <a:rPr lang="ko-KR" sz="12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개봉작</a:t>
              </a: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및 인기 영화 정보를 제공</a:t>
              </a:r>
              <a:endParaRPr sz="12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*해외 영화 </a:t>
              </a:r>
              <a:r>
                <a:rPr lang="ko-KR" sz="12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API를</a:t>
              </a: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활용하여 영화 포스터를 포함한 시각적 정보 제공</a:t>
              </a:r>
              <a:endParaRPr sz="12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4743495" y="3699616"/>
              <a:ext cx="2705012" cy="707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1" dirty="0">
                  <a:solidFill>
                    <a:srgbClr val="347C7F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영화</a:t>
              </a:r>
              <a:endParaRPr sz="20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5158494" y="1535427"/>
              <a:ext cx="1894589" cy="1894591"/>
            </a:xfrm>
            <a:prstGeom prst="ellipse">
              <a:avLst/>
            </a:prstGeom>
            <a:noFill/>
            <a:ln w="57150" cap="flat" cmpd="sng">
              <a:solidFill>
                <a:srgbClr val="EC4E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pic>
          <p:nvPicPr>
            <p:cNvPr id="239" name="Google Shape;239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5134" y="1936288"/>
              <a:ext cx="1061732" cy="10617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31"/>
          <p:cNvGrpSpPr/>
          <p:nvPr/>
        </p:nvGrpSpPr>
        <p:grpSpPr>
          <a:xfrm>
            <a:off x="1185277" y="1253764"/>
            <a:ext cx="2705100" cy="3775137"/>
            <a:chOff x="1190171" y="1464165"/>
            <a:chExt cx="2705100" cy="3775137"/>
          </a:xfrm>
        </p:grpSpPr>
        <p:sp>
          <p:nvSpPr>
            <p:cNvPr id="241" name="Google Shape;241;p31"/>
            <p:cNvSpPr txBox="1"/>
            <p:nvPr/>
          </p:nvSpPr>
          <p:spPr>
            <a:xfrm>
              <a:off x="1190171" y="4408346"/>
              <a:ext cx="270510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*</a:t>
              </a:r>
              <a:r>
                <a:rPr lang="ko-KR" sz="1200" b="1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</a:rPr>
                <a:t>open</a:t>
              </a:r>
              <a:r>
                <a:rPr lang="ko-KR" sz="1200" b="1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</a:rPr>
                <a:t> </a:t>
              </a:r>
              <a:r>
                <a:rPr lang="ko-KR" sz="1200" b="1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</a:rPr>
                <a:t>weather</a:t>
              </a:r>
              <a:r>
                <a:rPr lang="ko-KR" sz="1200" b="1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</a:rPr>
                <a:t> </a:t>
              </a:r>
              <a:r>
                <a:rPr lang="ko-KR" sz="1200" b="1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</a:rPr>
                <a:t>api</a:t>
              </a: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포털의 날씨 </a:t>
              </a:r>
              <a:r>
                <a:rPr lang="ko-KR" sz="12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API를</a:t>
              </a: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활용하여 실시간 날씨 정보를 제공</a:t>
              </a:r>
              <a:endParaRPr sz="12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*위치 기반의 기온, 강수 확률, </a:t>
              </a:r>
              <a:endParaRPr dirty="0">
                <a:latin typeface="메이플스토리 OTF" panose="02000300000000000000" pitchFamily="50" charset="-127"/>
                <a:ea typeface="메이플스토리 OTF" panose="02000300000000000000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바람 세기 등의 정보를 표현</a:t>
              </a:r>
              <a:endParaRPr sz="12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190171" y="3607018"/>
              <a:ext cx="2705012" cy="707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1" dirty="0">
                  <a:solidFill>
                    <a:srgbClr val="347C7F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</a:t>
              </a:r>
              <a:endParaRPr sz="20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595382" y="1464165"/>
              <a:ext cx="1894589" cy="1894591"/>
            </a:xfrm>
            <a:prstGeom prst="ellipse">
              <a:avLst/>
            </a:prstGeom>
            <a:noFill/>
            <a:ln w="57150" cap="flat" cmpd="sng">
              <a:solidFill>
                <a:srgbClr val="EC4E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pic>
          <p:nvPicPr>
            <p:cNvPr id="244" name="Google Shape;244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78394" y="1843690"/>
              <a:ext cx="1129010" cy="11290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;p35">
            <a:extLst>
              <a:ext uri="{FF2B5EF4-FFF2-40B4-BE49-F238E27FC236}">
                <a16:creationId xmlns:a16="http://schemas.microsoft.com/office/drawing/2014/main" id="{41D6D9F1-D7E7-4B38-A1C8-393BD37FFC0E}"/>
              </a:ext>
            </a:extLst>
          </p:cNvPr>
          <p:cNvSpPr txBox="1"/>
          <p:nvPr/>
        </p:nvSpPr>
        <p:spPr>
          <a:xfrm>
            <a:off x="3517302" y="2286394"/>
            <a:ext cx="5157396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03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프로젝트 상세</a:t>
            </a:r>
            <a:endParaRPr sz="7200" b="1" i="1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</p:spTree>
    <p:extLst>
      <p:ext uri="{BB962C8B-B14F-4D97-AF65-F5344CB8AC3E}">
        <p14:creationId xmlns:p14="http://schemas.microsoft.com/office/powerpoint/2010/main" val="4009577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/>
        </p:nvSpPr>
        <p:spPr>
          <a:xfrm>
            <a:off x="3842322" y="2571750"/>
            <a:ext cx="4507355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47C7F"/>
              </a:buClr>
              <a:buSzPts val="4800"/>
              <a:buFont typeface="Arial"/>
              <a:buNone/>
            </a:pPr>
            <a:r>
              <a:rPr lang="ko-KR" sz="48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날씨 API 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47C7F"/>
              </a:buClr>
              <a:buSzPts val="4800"/>
              <a:buFont typeface="Arial"/>
              <a:buNone/>
            </a:pPr>
            <a:r>
              <a:rPr lang="ko-KR" sz="48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날씨 </a:t>
            </a:r>
            <a:r>
              <a:rPr lang="ko-KR" sz="4800" b="1" i="1" dirty="0" err="1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챗봇</a:t>
            </a:r>
            <a:endParaRPr sz="4800" b="1" i="1" dirty="0">
              <a:solidFill>
                <a:srgbClr val="347C7F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 sz="48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왕</a:t>
            </a:r>
            <a:r>
              <a:rPr lang="en-US" altLang="ko-KR" sz="48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**</a:t>
            </a:r>
            <a:endParaRPr sz="4800" b="1" i="1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5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266" name="Google Shape;266;p35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5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</a:t>
              </a:r>
              <a:r>
                <a:rPr lang="en-US" alt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–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왕</a:t>
              </a:r>
              <a:r>
                <a:rPr lang="en-US" alt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268" name="Google Shape;26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0883" y="2180326"/>
            <a:ext cx="8509800" cy="33186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9" name="Google Shape;269;p35"/>
          <p:cNvSpPr txBox="1"/>
          <p:nvPr/>
        </p:nvSpPr>
        <p:spPr>
          <a:xfrm>
            <a:off x="2080883" y="1268353"/>
            <a:ext cx="609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https://openweathermap.org/ -&gt; 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회원가입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6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275" name="Google Shape;275;p36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6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277" name="Google Shape;277;p36"/>
          <p:cNvPicPr preferRelativeResize="0"/>
          <p:nvPr/>
        </p:nvPicPr>
        <p:blipFill rotWithShape="1">
          <a:blip r:embed="rId4">
            <a:alphaModFix/>
          </a:blip>
          <a:srcRect r="39087" b="30074"/>
          <a:stretch/>
        </p:blipFill>
        <p:spPr>
          <a:xfrm>
            <a:off x="1668925" y="1662775"/>
            <a:ext cx="3899276" cy="434935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8" name="Google Shape;278;p36"/>
          <p:cNvSpPr/>
          <p:nvPr/>
        </p:nvSpPr>
        <p:spPr>
          <a:xfrm>
            <a:off x="1486200" y="3482350"/>
            <a:ext cx="1754100" cy="2451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 rotWithShape="1">
          <a:blip r:embed="rId5">
            <a:alphaModFix/>
          </a:blip>
          <a:srcRect b="33625"/>
          <a:stretch/>
        </p:blipFill>
        <p:spPr>
          <a:xfrm>
            <a:off x="6530159" y="1913566"/>
            <a:ext cx="4175607" cy="329627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0" name="Google Shape;280;p36"/>
          <p:cNvSpPr txBox="1"/>
          <p:nvPr/>
        </p:nvSpPr>
        <p:spPr>
          <a:xfrm>
            <a:off x="1567050" y="1165375"/>
            <a:ext cx="389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api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호출에 사용할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api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key를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신청함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6530150" y="1233875"/>
            <a:ext cx="389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api를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호출할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url과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필요한 파라미터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7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287" name="Google Shape;287;p37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37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289" name="Google Shape;289;p37"/>
          <p:cNvPicPr preferRelativeResize="0"/>
          <p:nvPr/>
        </p:nvPicPr>
        <p:blipFill rotWithShape="1">
          <a:blip r:embed="rId4">
            <a:alphaModFix/>
          </a:blip>
          <a:srcRect l="1341" t="13278" r="20332" b="9846"/>
          <a:stretch/>
        </p:blipFill>
        <p:spPr>
          <a:xfrm>
            <a:off x="7850696" y="1518105"/>
            <a:ext cx="3597154" cy="327936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90" name="Google Shape;290;p37"/>
          <p:cNvPicPr preferRelativeResize="0"/>
          <p:nvPr/>
        </p:nvPicPr>
        <p:blipFill rotWithShape="1">
          <a:blip r:embed="rId5">
            <a:alphaModFix/>
          </a:blip>
          <a:srcRect r="12931"/>
          <a:stretch/>
        </p:blipFill>
        <p:spPr>
          <a:xfrm>
            <a:off x="4865076" y="1518105"/>
            <a:ext cx="2478592" cy="425274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91" name="Google Shape;291;p37"/>
          <p:cNvPicPr preferRelativeResize="0"/>
          <p:nvPr/>
        </p:nvPicPr>
        <p:blipFill rotWithShape="1">
          <a:blip r:embed="rId6">
            <a:alphaModFix/>
          </a:blip>
          <a:srcRect b="19867"/>
          <a:stretch/>
        </p:blipFill>
        <p:spPr>
          <a:xfrm>
            <a:off x="993203" y="2444035"/>
            <a:ext cx="3246123" cy="273784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92" name="Google Shape;292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6145" y="1518105"/>
            <a:ext cx="3380240" cy="59972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93" name="Google Shape;293;p37"/>
          <p:cNvSpPr txBox="1"/>
          <p:nvPr/>
        </p:nvSpPr>
        <p:spPr>
          <a:xfrm>
            <a:off x="4565332" y="479667"/>
            <a:ext cx="63906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rgbClr val="FF0000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-&gt; </a:t>
            </a:r>
            <a:r>
              <a:rPr 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 </a:t>
            </a: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responsebody를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dto로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받음 -&gt;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db에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insert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 </a:t>
            </a:r>
            <a:endParaRPr sz="11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&lt;- </a:t>
            </a: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 </a:t>
            </a: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</a:t>
            </a:r>
            <a:endParaRPr sz="1100" dirty="0">
              <a:solidFill>
                <a:schemeClr val="accen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8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299" name="Google Shape;299;p38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8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406" y="1528590"/>
            <a:ext cx="4919742" cy="175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3846" y="1528590"/>
            <a:ext cx="4706007" cy="36676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999476" y="1159250"/>
            <a:ext cx="503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95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(</a:t>
            </a:r>
            <a:r>
              <a:rPr lang="ko-KR" sz="95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헤더 클래스 작성, </a:t>
            </a:r>
            <a:r>
              <a:rPr lang="ko-KR" sz="95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api서버에</a:t>
            </a:r>
            <a:r>
              <a:rPr lang="ko-KR" sz="95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데이터 요청, 로컬에 서비스 로직 실행)</a:t>
            </a:r>
            <a:r>
              <a:rPr lang="ko-KR" sz="17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endParaRPr sz="17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6733850" y="1083050"/>
            <a:ext cx="3951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OpenApiUtil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(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Header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) </a:t>
            </a:r>
            <a:r>
              <a:rPr lang="ko-KR" sz="95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(요청 데이터  </a:t>
            </a:r>
            <a:r>
              <a:rPr lang="ko-KR" sz="95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get으로</a:t>
            </a:r>
            <a:r>
              <a:rPr lang="ko-KR" sz="95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반환)</a:t>
            </a: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999472" y="3655457"/>
            <a:ext cx="49197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HTTP 헤더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오픈 API 이용 시 HTTP 헤더에는 웹 서버로 보내는 </a:t>
            </a: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요청과 요청 데이터(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json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타입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)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를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설명하는 메타 정보가 포함됨.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메서드, 아이디, 인증키, 요청한 URL 등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4565332" y="479667"/>
            <a:ext cx="63906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-&gt; </a:t>
            </a: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 </a:t>
            </a:r>
            <a:r>
              <a:rPr 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responsebody를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dto로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받음 -&gt;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db에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insert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endParaRPr sz="11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&lt;- </a:t>
            </a: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 </a:t>
            </a: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</a:t>
            </a:r>
            <a:endParaRPr sz="1100" dirty="0">
              <a:solidFill>
                <a:schemeClr val="accen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39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312" name="Google Shape;312;p39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9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314" name="Google Shape;31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5287" y="1821273"/>
            <a:ext cx="5960046" cy="419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 txBox="1"/>
          <p:nvPr/>
        </p:nvSpPr>
        <p:spPr>
          <a:xfrm>
            <a:off x="4565332" y="479667"/>
            <a:ext cx="63906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-&gt; </a:t>
            </a: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 </a:t>
            </a:r>
            <a:r>
              <a:rPr 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responsebody를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dto로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받음 -&gt;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db에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insert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&lt;- </a:t>
            </a: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 </a:t>
            </a:r>
            <a:r>
              <a:rPr lang="ko-KR" sz="1100" dirty="0" err="1">
                <a:solidFill>
                  <a:schemeClr val="accent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</a:t>
            </a:r>
            <a:endParaRPr sz="1100" dirty="0">
              <a:solidFill>
                <a:schemeClr val="accen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  <p:cxnSp>
        <p:nvCxnSpPr>
          <p:cNvPr id="316" name="Google Shape;316;p39"/>
          <p:cNvCxnSpPr/>
          <p:nvPr/>
        </p:nvCxnSpPr>
        <p:spPr>
          <a:xfrm rot="10800000" flipH="1">
            <a:off x="2002875" y="4628468"/>
            <a:ext cx="8084700" cy="70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17" name="Google Shape;317;p39"/>
          <p:cNvSpPr/>
          <p:nvPr/>
        </p:nvSpPr>
        <p:spPr>
          <a:xfrm>
            <a:off x="5876120" y="2052065"/>
            <a:ext cx="1865100" cy="63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  <p:sp>
        <p:nvSpPr>
          <p:cNvPr id="318" name="Google Shape;318;p39"/>
          <p:cNvSpPr/>
          <p:nvPr/>
        </p:nvSpPr>
        <p:spPr>
          <a:xfrm flipH="1">
            <a:off x="5876028" y="4853151"/>
            <a:ext cx="1865100" cy="63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2879400" y="1233688"/>
            <a:ext cx="643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데이터를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api서버에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요청하고 로컬에 저장, 이를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view에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반환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0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325" name="Google Shape;325;p40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40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327" name="Google Shape;32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6117" y="1408290"/>
            <a:ext cx="2031737" cy="417167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8" name="Google Shape;32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4715" y="1408290"/>
            <a:ext cx="2772162" cy="296268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/>
        </p:nvSpPr>
        <p:spPr>
          <a:xfrm>
            <a:off x="4706099" y="4803379"/>
            <a:ext cx="55615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날씨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api에서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받아온 필드 전부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dto로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만듦. </a:t>
            </a: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객체가 있으면 클래스로 만들어 줘야 함, 배열[]은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list로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.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23738" y="1408290"/>
            <a:ext cx="2010056" cy="218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/>
        </p:nvSpPr>
        <p:spPr>
          <a:xfrm>
            <a:off x="4565332" y="479667"/>
            <a:ext cx="63906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-&gt; </a:t>
            </a: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 </a:t>
            </a: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responsebody를</a:t>
            </a:r>
            <a:r>
              <a:rPr lang="ko-KR" sz="1100" dirty="0">
                <a:solidFill>
                  <a:schemeClr val="dk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dto로</a:t>
            </a:r>
            <a:r>
              <a:rPr lang="ko-KR" sz="1100" dirty="0">
                <a:solidFill>
                  <a:schemeClr val="dk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받음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db에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insert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&lt;- </a:t>
            </a: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 </a:t>
            </a: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</a:t>
            </a:r>
            <a:endParaRPr sz="1100" dirty="0">
              <a:solidFill>
                <a:schemeClr val="accen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41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337" name="Google Shape;337;p41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41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sp>
        <p:nvSpPr>
          <p:cNvPr id="339" name="Google Shape;339;p41"/>
          <p:cNvSpPr txBox="1"/>
          <p:nvPr/>
        </p:nvSpPr>
        <p:spPr>
          <a:xfrm>
            <a:off x="6964016" y="910554"/>
            <a:ext cx="472066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db저장</a:t>
            </a: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rgbClr val="EC4E3B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json데이터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가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날아옴.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rgbClr val="EC4E3B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responseBody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담음.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objectMapper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객체 생성</a:t>
            </a: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WeatherApiDto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8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response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객체 생성</a:t>
            </a: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objectMapper</a:t>
            </a:r>
            <a:r>
              <a:rPr lang="ko-KR" sz="1800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를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매개하여 </a:t>
            </a: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rgbClr val="EC4E3B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responseBody</a:t>
            </a:r>
            <a:r>
              <a:rPr lang="ko-KR" sz="1800" dirty="0">
                <a:solidFill>
                  <a:srgbClr val="EC4E3B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를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8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response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담음</a:t>
            </a: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</a:br>
            <a:r>
              <a:rPr lang="ko-KR" sz="18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response</a:t>
            </a:r>
            <a:r>
              <a:rPr lang="ko-KR" sz="18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-&gt;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entity에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보내 </a:t>
            </a:r>
            <a:r>
              <a:rPr lang="ko-KR" sz="18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db에</a:t>
            </a:r>
            <a:r>
              <a:rPr lang="ko-KR"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저장</a:t>
            </a:r>
            <a:endParaRPr sz="18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  <p:grpSp>
        <p:nvGrpSpPr>
          <p:cNvPr id="340" name="Google Shape;340;p41"/>
          <p:cNvGrpSpPr/>
          <p:nvPr/>
        </p:nvGrpSpPr>
        <p:grpSpPr>
          <a:xfrm>
            <a:off x="1235987" y="1224384"/>
            <a:ext cx="5087060" cy="4658375"/>
            <a:chOff x="6096000" y="998915"/>
            <a:chExt cx="5087060" cy="4658375"/>
          </a:xfrm>
        </p:grpSpPr>
        <p:pic>
          <p:nvPicPr>
            <p:cNvPr id="341" name="Google Shape;341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96000" y="998915"/>
              <a:ext cx="5087060" cy="4658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41"/>
            <p:cNvSpPr/>
            <p:nvPr/>
          </p:nvSpPr>
          <p:spPr>
            <a:xfrm>
              <a:off x="6514133" y="2302929"/>
              <a:ext cx="2825447" cy="41741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6514133" y="3011589"/>
              <a:ext cx="4588207" cy="92333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344" name="Google Shape;344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32660" y="4387858"/>
            <a:ext cx="2960915" cy="14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/>
        </p:nvSpPr>
        <p:spPr>
          <a:xfrm>
            <a:off x="4565332" y="479667"/>
            <a:ext cx="63906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-&gt; </a:t>
            </a: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 </a:t>
            </a: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responsebody를</a:t>
            </a:r>
            <a:r>
              <a:rPr lang="ko-KR" sz="1100" dirty="0">
                <a:solidFill>
                  <a:schemeClr val="dk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dto로</a:t>
            </a:r>
            <a:r>
              <a:rPr lang="ko-KR" sz="1100" dirty="0">
                <a:solidFill>
                  <a:schemeClr val="dk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받음 -&gt; </a:t>
            </a:r>
            <a:r>
              <a:rPr lang="ko-KR" sz="1100" dirty="0" err="1">
                <a:solidFill>
                  <a:schemeClr val="dk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db에</a:t>
            </a:r>
            <a:r>
              <a:rPr lang="ko-KR" sz="1100" dirty="0">
                <a:solidFill>
                  <a:schemeClr val="dk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insert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&lt;- </a:t>
            </a: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 </a:t>
            </a: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</a:t>
            </a:r>
            <a:endParaRPr sz="1100" dirty="0">
              <a:solidFill>
                <a:schemeClr val="accen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4"/>
          <p:cNvGrpSpPr/>
          <p:nvPr/>
        </p:nvGrpSpPr>
        <p:grpSpPr>
          <a:xfrm>
            <a:off x="7313561" y="4961180"/>
            <a:ext cx="1180426" cy="743705"/>
            <a:chOff x="1780248" y="3116196"/>
            <a:chExt cx="1383738" cy="1014788"/>
          </a:xfrm>
        </p:grpSpPr>
        <p:sp>
          <p:nvSpPr>
            <p:cNvPr id="161" name="Google Shape;161;p24"/>
            <p:cNvSpPr/>
            <p:nvPr/>
          </p:nvSpPr>
          <p:spPr>
            <a:xfrm>
              <a:off x="1780248" y="3285366"/>
              <a:ext cx="1383738" cy="845618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2094972" y="3116196"/>
              <a:ext cx="822207" cy="22986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grpSp>
        <p:nvGrpSpPr>
          <p:cNvPr id="163" name="Google Shape;163;p24"/>
          <p:cNvGrpSpPr/>
          <p:nvPr/>
        </p:nvGrpSpPr>
        <p:grpSpPr>
          <a:xfrm>
            <a:off x="3495759" y="4961180"/>
            <a:ext cx="1180426" cy="743705"/>
            <a:chOff x="1780248" y="3116196"/>
            <a:chExt cx="1383738" cy="1014788"/>
          </a:xfrm>
        </p:grpSpPr>
        <p:sp>
          <p:nvSpPr>
            <p:cNvPr id="164" name="Google Shape;164;p24"/>
            <p:cNvSpPr/>
            <p:nvPr/>
          </p:nvSpPr>
          <p:spPr>
            <a:xfrm>
              <a:off x="1780248" y="3285366"/>
              <a:ext cx="1383738" cy="845618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2094972" y="3116196"/>
              <a:ext cx="822207" cy="22986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grpSp>
        <p:nvGrpSpPr>
          <p:cNvPr id="166" name="Google Shape;166;p24"/>
          <p:cNvGrpSpPr/>
          <p:nvPr/>
        </p:nvGrpSpPr>
        <p:grpSpPr>
          <a:xfrm>
            <a:off x="8875840" y="3116196"/>
            <a:ext cx="1273096" cy="1014788"/>
            <a:chOff x="1780248" y="3116196"/>
            <a:chExt cx="1383738" cy="1014788"/>
          </a:xfrm>
        </p:grpSpPr>
        <p:sp>
          <p:nvSpPr>
            <p:cNvPr id="167" name="Google Shape;167;p24"/>
            <p:cNvSpPr/>
            <p:nvPr/>
          </p:nvSpPr>
          <p:spPr>
            <a:xfrm>
              <a:off x="1780248" y="3285366"/>
              <a:ext cx="1383738" cy="845618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2094972" y="3116196"/>
              <a:ext cx="822207" cy="22986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grpSp>
        <p:nvGrpSpPr>
          <p:cNvPr id="169" name="Google Shape;169;p24"/>
          <p:cNvGrpSpPr/>
          <p:nvPr/>
        </p:nvGrpSpPr>
        <p:grpSpPr>
          <a:xfrm>
            <a:off x="5421664" y="3116196"/>
            <a:ext cx="1273096" cy="1014788"/>
            <a:chOff x="1780248" y="3116196"/>
            <a:chExt cx="1383738" cy="1014788"/>
          </a:xfrm>
        </p:grpSpPr>
        <p:sp>
          <p:nvSpPr>
            <p:cNvPr id="170" name="Google Shape;170;p24"/>
            <p:cNvSpPr/>
            <p:nvPr/>
          </p:nvSpPr>
          <p:spPr>
            <a:xfrm>
              <a:off x="1780248" y="3285366"/>
              <a:ext cx="1383738" cy="845618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2094972" y="3116196"/>
              <a:ext cx="822207" cy="22986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grpSp>
        <p:nvGrpSpPr>
          <p:cNvPr id="172" name="Google Shape;172;p24"/>
          <p:cNvGrpSpPr/>
          <p:nvPr/>
        </p:nvGrpSpPr>
        <p:grpSpPr>
          <a:xfrm>
            <a:off x="1780248" y="3116196"/>
            <a:ext cx="1383738" cy="1014788"/>
            <a:chOff x="1780248" y="3116196"/>
            <a:chExt cx="1383738" cy="1014788"/>
          </a:xfrm>
        </p:grpSpPr>
        <p:sp>
          <p:nvSpPr>
            <p:cNvPr id="173" name="Google Shape;173;p24"/>
            <p:cNvSpPr/>
            <p:nvPr/>
          </p:nvSpPr>
          <p:spPr>
            <a:xfrm>
              <a:off x="1780248" y="3285366"/>
              <a:ext cx="1383738" cy="845618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094972" y="3116196"/>
              <a:ext cx="822207" cy="22986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grpSp>
        <p:nvGrpSpPr>
          <p:cNvPr id="175" name="Google Shape;175;p24"/>
          <p:cNvGrpSpPr/>
          <p:nvPr/>
        </p:nvGrpSpPr>
        <p:grpSpPr>
          <a:xfrm>
            <a:off x="1824977" y="1709752"/>
            <a:ext cx="1307519" cy="2344275"/>
            <a:chOff x="2985436" y="-352244"/>
            <a:chExt cx="1437344" cy="2489417"/>
          </a:xfrm>
        </p:grpSpPr>
        <p:pic>
          <p:nvPicPr>
            <p:cNvPr id="176" name="Google Shape;176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2239" y="-352244"/>
              <a:ext cx="843739" cy="13535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4"/>
            <p:cNvSpPr/>
            <p:nvPr/>
          </p:nvSpPr>
          <p:spPr>
            <a:xfrm>
              <a:off x="2985436" y="1141278"/>
              <a:ext cx="1437344" cy="995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accen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왕</a:t>
              </a:r>
              <a:r>
                <a:rPr lang="en-US" altLang="ko-KR" dirty="0">
                  <a:solidFill>
                    <a:schemeClr val="accen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**</a:t>
              </a:r>
              <a:endParaRPr sz="18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</a:t>
              </a:r>
              <a:endParaRPr sz="18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</a:t>
              </a:r>
              <a:r>
                <a:rPr lang="ko-KR" sz="18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endParaRPr sz="18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grpSp>
        <p:nvGrpSpPr>
          <p:cNvPr id="178" name="Google Shape;178;p24"/>
          <p:cNvGrpSpPr/>
          <p:nvPr/>
        </p:nvGrpSpPr>
        <p:grpSpPr>
          <a:xfrm>
            <a:off x="3427365" y="3737995"/>
            <a:ext cx="1307519" cy="1834169"/>
            <a:chOff x="1997167" y="4360783"/>
            <a:chExt cx="1307519" cy="1834169"/>
          </a:xfrm>
        </p:grpSpPr>
        <p:pic>
          <p:nvPicPr>
            <p:cNvPr id="179" name="Google Shape;179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14327" y="4360783"/>
              <a:ext cx="1073198" cy="1205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4"/>
            <p:cNvSpPr/>
            <p:nvPr/>
          </p:nvSpPr>
          <p:spPr>
            <a:xfrm>
              <a:off x="1997167" y="5566626"/>
              <a:ext cx="1307519" cy="628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accen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조</a:t>
              </a:r>
              <a:r>
                <a:rPr lang="en-US" altLang="ko-KR" sz="1800" dirty="0">
                  <a:solidFill>
                    <a:schemeClr val="accen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**</a:t>
              </a:r>
              <a:endParaRPr sz="18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버스 API</a:t>
              </a:r>
              <a:endParaRPr sz="18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grpSp>
        <p:nvGrpSpPr>
          <p:cNvPr id="181" name="Google Shape;181;p24"/>
          <p:cNvGrpSpPr/>
          <p:nvPr/>
        </p:nvGrpSpPr>
        <p:grpSpPr>
          <a:xfrm>
            <a:off x="7258107" y="4011271"/>
            <a:ext cx="1307519" cy="1560893"/>
            <a:chOff x="6467224" y="3870580"/>
            <a:chExt cx="1307519" cy="1560893"/>
          </a:xfrm>
        </p:grpSpPr>
        <p:pic>
          <p:nvPicPr>
            <p:cNvPr id="182" name="Google Shape;182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97176" y="3870580"/>
              <a:ext cx="1047617" cy="7307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4"/>
            <p:cNvSpPr/>
            <p:nvPr/>
          </p:nvSpPr>
          <p:spPr>
            <a:xfrm>
              <a:off x="6467224" y="4803147"/>
              <a:ext cx="1307519" cy="628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 err="1">
                  <a:solidFill>
                    <a:schemeClr val="accen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박경찬</a:t>
              </a:r>
              <a:endParaRPr sz="18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버스 </a:t>
              </a:r>
              <a:r>
                <a:rPr lang="ko-KR" sz="18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endParaRPr sz="18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grpSp>
        <p:nvGrpSpPr>
          <p:cNvPr id="184" name="Google Shape;184;p24"/>
          <p:cNvGrpSpPr/>
          <p:nvPr/>
        </p:nvGrpSpPr>
        <p:grpSpPr>
          <a:xfrm>
            <a:off x="8962920" y="1850443"/>
            <a:ext cx="1098936" cy="1887552"/>
            <a:chOff x="8186114" y="1690153"/>
            <a:chExt cx="1098936" cy="1887552"/>
          </a:xfrm>
        </p:grpSpPr>
        <p:pic>
          <p:nvPicPr>
            <p:cNvPr id="185" name="Google Shape;185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444504" y="1690153"/>
              <a:ext cx="582157" cy="12156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4"/>
            <p:cNvSpPr/>
            <p:nvPr/>
          </p:nvSpPr>
          <p:spPr>
            <a:xfrm>
              <a:off x="8186114" y="2949379"/>
              <a:ext cx="1098936" cy="628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accen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이</a:t>
              </a:r>
              <a:r>
                <a:rPr lang="en-US" altLang="ko-KR" sz="1800" dirty="0">
                  <a:solidFill>
                    <a:schemeClr val="accen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**</a:t>
              </a:r>
              <a:endParaRPr sz="18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영화 API</a:t>
              </a:r>
              <a:endParaRPr dirty="0">
                <a:latin typeface="메이플스토리 OTF" panose="02000300000000000000" pitchFamily="50" charset="-127"/>
                <a:ea typeface="메이플스토리 OTF" panose="02000300000000000000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영화 </a:t>
              </a:r>
              <a:r>
                <a:rPr lang="ko-KR" sz="18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endParaRPr sz="18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grpSp>
        <p:nvGrpSpPr>
          <p:cNvPr id="187" name="Google Shape;187;p24"/>
          <p:cNvGrpSpPr/>
          <p:nvPr/>
        </p:nvGrpSpPr>
        <p:grpSpPr>
          <a:xfrm>
            <a:off x="5498240" y="1709752"/>
            <a:ext cx="1098936" cy="2034770"/>
            <a:chOff x="5232793" y="1388183"/>
            <a:chExt cx="1098936" cy="2034770"/>
          </a:xfrm>
        </p:grpSpPr>
        <p:pic>
          <p:nvPicPr>
            <p:cNvPr id="188" name="Google Shape;188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24343" y="1388183"/>
              <a:ext cx="715837" cy="1310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4"/>
            <p:cNvSpPr/>
            <p:nvPr/>
          </p:nvSpPr>
          <p:spPr>
            <a:xfrm>
              <a:off x="5232793" y="2794627"/>
              <a:ext cx="1098936" cy="628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accen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심</a:t>
              </a:r>
              <a:r>
                <a:rPr lang="en-US" altLang="ko-KR" sz="1800" dirty="0">
                  <a:solidFill>
                    <a:schemeClr val="accen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**</a:t>
              </a:r>
              <a:endParaRPr sz="18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영화 API</a:t>
              </a:r>
              <a:endParaRPr dirty="0">
                <a:latin typeface="메이플스토리 OTF" panose="02000300000000000000" pitchFamily="50" charset="-127"/>
                <a:ea typeface="메이플스토리 OTF" panose="02000300000000000000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영화 </a:t>
              </a:r>
              <a:r>
                <a:rPr lang="ko-KR" sz="18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endParaRPr sz="18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42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351" name="Google Shape;351;p42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2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353" name="Google Shape;353;p42"/>
          <p:cNvPicPr preferRelativeResize="0"/>
          <p:nvPr/>
        </p:nvPicPr>
        <p:blipFill rotWithShape="1">
          <a:blip r:embed="rId4">
            <a:alphaModFix/>
          </a:blip>
          <a:srcRect r="4073"/>
          <a:stretch/>
        </p:blipFill>
        <p:spPr>
          <a:xfrm>
            <a:off x="1227684" y="2478947"/>
            <a:ext cx="4477792" cy="314368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/>
        </p:nvSpPr>
        <p:spPr>
          <a:xfrm>
            <a:off x="1136628" y="1437455"/>
            <a:ext cx="4724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사용자가 </a:t>
            </a:r>
            <a:r>
              <a:rPr lang="ko-KR" sz="16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html에서</a:t>
            </a:r>
            <a:r>
              <a:rPr lang="ko-KR" sz="16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이벤트 발생시킴-&gt; </a:t>
            </a:r>
            <a:r>
              <a:rPr lang="ko-KR" sz="16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js에서는</a:t>
            </a:r>
            <a:r>
              <a:rPr lang="ko-KR" sz="16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ajax를</a:t>
            </a:r>
            <a:r>
              <a:rPr lang="ko-KR" sz="16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사용하여 </a:t>
            </a:r>
            <a:r>
              <a:rPr lang="ko-KR" sz="16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요청을 컨트롤러에 보내고,</a:t>
            </a:r>
            <a:r>
              <a:rPr lang="ko-KR" sz="16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서버로부터 날씨 데이터를 가져옴</a:t>
            </a:r>
            <a:endParaRPr sz="900"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pic>
        <p:nvPicPr>
          <p:cNvPr id="355" name="Google Shape;355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4839" y="1919521"/>
            <a:ext cx="4399477" cy="353852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 txBox="1"/>
          <p:nvPr/>
        </p:nvSpPr>
        <p:spPr>
          <a:xfrm>
            <a:off x="6342593" y="1437455"/>
            <a:ext cx="481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html에</a:t>
            </a:r>
            <a:r>
              <a:rPr lang="ko-KR" sz="16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가져온 데이터 표시, 해당 위치에 지도 생성</a:t>
            </a:r>
            <a:endParaRPr sz="1200"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4565332" y="479667"/>
            <a:ext cx="63906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-&gt; </a:t>
            </a: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 </a:t>
            </a:r>
            <a:r>
              <a:rPr lang="ko-KR" sz="11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-&gt;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responsebody를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dto로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받음 -&gt;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db에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11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insert</a:t>
            </a:r>
            <a:r>
              <a:rPr lang="ko-KR" sz="11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endParaRPr sz="11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chemeClr val="accent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Html</a:t>
            </a:r>
            <a:r>
              <a:rPr lang="ko-KR" sz="1100" dirty="0">
                <a:solidFill>
                  <a:schemeClr val="accent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&lt;- </a:t>
            </a:r>
            <a:r>
              <a:rPr lang="ko-KR" sz="1100" dirty="0" err="1">
                <a:solidFill>
                  <a:schemeClr val="accent1"/>
                </a:solidFill>
                <a:highlight>
                  <a:srgbClr val="FFFF00"/>
                </a:highlight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js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 </a:t>
            </a:r>
            <a:r>
              <a:rPr lang="ko-KR" sz="1100" dirty="0" err="1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controller</a:t>
            </a:r>
            <a:r>
              <a:rPr lang="ko-KR" sz="11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&lt;-</a:t>
            </a:r>
            <a:endParaRPr sz="1100" dirty="0">
              <a:solidFill>
                <a:schemeClr val="accen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43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363" name="Google Shape;363;p43"/>
            <p:cNvPicPr preferRelativeResize="0"/>
            <p:nvPr/>
          </p:nvPicPr>
          <p:blipFill rotWithShape="1">
            <a:blip r:embed="rId5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43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3" name="bandicam 2024-06-25 09-37-23-686">
            <a:hlinkClick r:id="" action="ppaction://media"/>
            <a:extLst>
              <a:ext uri="{FF2B5EF4-FFF2-40B4-BE49-F238E27FC236}">
                <a16:creationId xmlns:a16="http://schemas.microsoft.com/office/drawing/2014/main" id="{A5EA4F79-0A8B-496D-A459-ADEB3BC87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0536" y="1078780"/>
            <a:ext cx="9310928" cy="4845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43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363" name="Google Shape;363;p43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43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sp>
        <p:nvSpPr>
          <p:cNvPr id="365" name="Google Shape;365;p43"/>
          <p:cNvSpPr/>
          <p:nvPr/>
        </p:nvSpPr>
        <p:spPr>
          <a:xfrm>
            <a:off x="3513825" y="2215204"/>
            <a:ext cx="5064000" cy="1800900"/>
          </a:xfrm>
          <a:prstGeom prst="roundRect">
            <a:avLst>
              <a:gd name="adj" fmla="val 50000"/>
            </a:avLst>
          </a:prstGeom>
          <a:solidFill>
            <a:srgbClr val="347C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ko-KR" sz="6400" b="1" i="1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날씨 </a:t>
            </a:r>
            <a:r>
              <a:rPr lang="ko-KR" sz="6400" b="1" i="1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챗봇</a:t>
            </a:r>
            <a:endParaRPr sz="6400" b="1" i="1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44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371" name="Google Shape;371;p44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44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373" name="Google Shape;37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228" y="2884512"/>
            <a:ext cx="5144218" cy="132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 rotWithShape="1">
          <a:blip r:embed="rId5">
            <a:alphaModFix/>
          </a:blip>
          <a:srcRect b="33184"/>
          <a:stretch/>
        </p:blipFill>
        <p:spPr>
          <a:xfrm>
            <a:off x="5695228" y="1453995"/>
            <a:ext cx="2591162" cy="1247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50376" y="2104149"/>
            <a:ext cx="3371525" cy="34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5228" y="4391596"/>
            <a:ext cx="5201376" cy="177189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4"/>
          <p:cNvSpPr txBox="1"/>
          <p:nvPr/>
        </p:nvSpPr>
        <p:spPr>
          <a:xfrm>
            <a:off x="1012264" y="1379075"/>
            <a:ext cx="44115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“본점 날씨” -&gt; </a:t>
            </a:r>
            <a:r>
              <a:rPr lang="ko-KR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db</a:t>
            </a:r>
            <a:r>
              <a:rPr lang="ko-KR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검색하여 해당 지점</a:t>
            </a:r>
            <a:r>
              <a:rPr lang="en-US" altLang="ko-KR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</a:t>
            </a:r>
            <a:r>
              <a:rPr lang="ko-KR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지역</a:t>
            </a:r>
            <a:r>
              <a:rPr lang="ko-KR" altLang="en-US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의</a:t>
            </a:r>
            <a:r>
              <a:rPr lang="ko-KR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 날씨 정보 반환</a:t>
            </a:r>
            <a:endParaRPr sz="1000"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5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383" name="Google Shape;383;p45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45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385" name="Google Shape;38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8435" y="1961976"/>
            <a:ext cx="3496163" cy="309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9427" y="1342765"/>
            <a:ext cx="5096586" cy="619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2053115"/>
            <a:ext cx="3181794" cy="145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0" y="3824360"/>
            <a:ext cx="4020111" cy="81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58435" y="1078780"/>
            <a:ext cx="2581635" cy="57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46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395" name="Google Shape;395;p46"/>
            <p:cNvPicPr preferRelativeResize="0"/>
            <p:nvPr/>
          </p:nvPicPr>
          <p:blipFill rotWithShape="1">
            <a:blip r:embed="rId3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46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397" name="Google Shape;397;p46"/>
          <p:cNvPicPr preferRelativeResize="0"/>
          <p:nvPr/>
        </p:nvPicPr>
        <p:blipFill rotWithShape="1">
          <a:blip r:embed="rId4">
            <a:alphaModFix/>
          </a:blip>
          <a:srcRect t="1467" b="2508"/>
          <a:stretch/>
        </p:blipFill>
        <p:spPr>
          <a:xfrm>
            <a:off x="1658435" y="1790700"/>
            <a:ext cx="4000841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1153" y="1790700"/>
            <a:ext cx="4401164" cy="184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58435" y="1078780"/>
            <a:ext cx="2581635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9;p37">
            <a:extLst>
              <a:ext uri="{FF2B5EF4-FFF2-40B4-BE49-F238E27FC236}">
                <a16:creationId xmlns:a16="http://schemas.microsoft.com/office/drawing/2014/main" id="{6F0F13A3-E4FE-438C-907C-31520868970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341" t="13278" r="20332" b="9846"/>
          <a:stretch/>
        </p:blipFill>
        <p:spPr>
          <a:xfrm>
            <a:off x="7091744" y="4137744"/>
            <a:ext cx="3277552" cy="191710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43"/>
          <p:cNvGrpSpPr/>
          <p:nvPr/>
        </p:nvGrpSpPr>
        <p:grpSpPr>
          <a:xfrm>
            <a:off x="1235987" y="364052"/>
            <a:ext cx="3070398" cy="546502"/>
            <a:chOff x="1235987" y="364052"/>
            <a:chExt cx="3070398" cy="546502"/>
          </a:xfrm>
        </p:grpSpPr>
        <p:pic>
          <p:nvPicPr>
            <p:cNvPr id="363" name="Google Shape;363;p43"/>
            <p:cNvPicPr preferRelativeResize="0"/>
            <p:nvPr/>
          </p:nvPicPr>
          <p:blipFill rotWithShape="1">
            <a:blip r:embed="rId5">
              <a:alphaModFix/>
            </a:blip>
            <a:srcRect b="35318"/>
            <a:stretch/>
          </p:blipFill>
          <p:spPr>
            <a:xfrm>
              <a:off x="1235987" y="364052"/>
              <a:ext cx="844896" cy="54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43"/>
            <p:cNvSpPr/>
            <p:nvPr/>
          </p:nvSpPr>
          <p:spPr>
            <a:xfrm>
              <a:off x="1658435" y="532278"/>
              <a:ext cx="2647950" cy="378276"/>
            </a:xfrm>
            <a:prstGeom prst="roundRect">
              <a:avLst>
                <a:gd name="adj" fmla="val 50000"/>
              </a:avLst>
            </a:prstGeom>
            <a:solidFill>
              <a:srgbClr val="EC4E3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날씨 API, 날씨 </a:t>
              </a:r>
              <a:r>
                <a:rPr lang="ko-KR" sz="1600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챗봇</a:t>
              </a:r>
              <a:r>
                <a:rPr lang="ko-KR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-</a:t>
              </a:r>
              <a:r>
                <a:rPr lang="ko-KR" altLang="en-US" sz="1600" dirty="0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 왕**</a:t>
              </a:r>
              <a:endParaRPr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  <p:pic>
        <p:nvPicPr>
          <p:cNvPr id="4" name="bandicam 2024-06-25 09-37-56-577">
            <a:hlinkClick r:id="" action="ppaction://media"/>
            <a:extLst>
              <a:ext uri="{FF2B5EF4-FFF2-40B4-BE49-F238E27FC236}">
                <a16:creationId xmlns:a16="http://schemas.microsoft.com/office/drawing/2014/main" id="{CF973FBA-0E89-4EC8-9870-F30FE6B5A1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0979" y="1223434"/>
            <a:ext cx="8475728" cy="4411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2;p34">
            <a:extLst>
              <a:ext uri="{FF2B5EF4-FFF2-40B4-BE49-F238E27FC236}">
                <a16:creationId xmlns:a16="http://schemas.microsoft.com/office/drawing/2014/main" id="{EEB89689-B21D-4EE8-AFF3-81BAE42B9268}"/>
              </a:ext>
            </a:extLst>
          </p:cNvPr>
          <p:cNvSpPr txBox="1"/>
          <p:nvPr/>
        </p:nvSpPr>
        <p:spPr>
          <a:xfrm>
            <a:off x="3842322" y="2571750"/>
            <a:ext cx="4507355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48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4800" b="1" i="1" dirty="0" err="1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endParaRPr lang="en-US" altLang="ko-KR" sz="4800" b="1" i="1" dirty="0">
              <a:solidFill>
                <a:srgbClr val="347C7F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</a:t>
            </a:r>
            <a:r>
              <a:rPr lang="ko-KR" altLang="en-US" sz="48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심</a:t>
            </a:r>
            <a:r>
              <a:rPr lang="en-US" altLang="ko-KR" sz="48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**, </a:t>
            </a:r>
            <a:r>
              <a:rPr lang="ko-KR" altLang="en-US" sz="48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이**</a:t>
            </a:r>
            <a:endParaRPr sz="4800" b="1" i="1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</p:spTree>
    <p:extLst>
      <p:ext uri="{BB962C8B-B14F-4D97-AF65-F5344CB8AC3E}">
        <p14:creationId xmlns:p14="http://schemas.microsoft.com/office/powerpoint/2010/main" val="152860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75BAF9-6D93-463D-BD18-FEB37E829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416560"/>
            <a:ext cx="8943975" cy="4631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D5BFE9-2472-41D6-8BE9-561CF55D28D2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영화 전체 검색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6289C2-2F82-4DF6-B098-80881FD48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425" y="1283210"/>
            <a:ext cx="8943975" cy="44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A50B4-4AC9-4F2F-91B5-0A3667412294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D9A76-95E0-4508-9123-1F5AB35A9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142" y="1671466"/>
            <a:ext cx="4344006" cy="3134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85DE75-897E-4907-9C6F-F1757B07F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504" y="1897817"/>
            <a:ext cx="3672659" cy="26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83D87A9-AB46-458E-95F8-3CCA8F5E1AF7}"/>
              </a:ext>
            </a:extLst>
          </p:cNvPr>
          <p:cNvGrpSpPr/>
          <p:nvPr/>
        </p:nvGrpSpPr>
        <p:grpSpPr>
          <a:xfrm>
            <a:off x="4257989" y="1219711"/>
            <a:ext cx="3676022" cy="4418578"/>
            <a:chOff x="3381993" y="804788"/>
            <a:chExt cx="3676022" cy="441857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D7E3E27-E1BE-401E-B754-619C7CE1AEFF}"/>
                </a:ext>
              </a:extLst>
            </p:cNvPr>
            <p:cNvGrpSpPr/>
            <p:nvPr/>
          </p:nvGrpSpPr>
          <p:grpSpPr>
            <a:xfrm>
              <a:off x="3381993" y="2304476"/>
              <a:ext cx="2893524" cy="2918890"/>
              <a:chOff x="4164491" y="2228276"/>
              <a:chExt cx="2893524" cy="2918890"/>
            </a:xfrm>
          </p:grpSpPr>
          <p:sp>
            <p:nvSpPr>
              <p:cNvPr id="149" name="Google Shape;149;p23"/>
              <p:cNvSpPr/>
              <p:nvPr/>
            </p:nvSpPr>
            <p:spPr>
              <a:xfrm>
                <a:off x="4164491" y="2228276"/>
                <a:ext cx="2893524" cy="3434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1" i="1" u="none" strike="noStrike" cap="none" dirty="0">
                    <a:solidFill>
                      <a:srgbClr val="347C7F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sym typeface="Arial"/>
                  </a:rPr>
                  <a:t>01   </a:t>
                </a:r>
                <a:r>
                  <a:rPr lang="ko-KR" sz="2400" b="1" i="1" u="none" strike="noStrike" cap="none" dirty="0" err="1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sym typeface="Arial"/>
                  </a:rPr>
                  <a:t>Open</a:t>
                </a:r>
                <a:r>
                  <a:rPr lang="ko-KR" sz="2400" b="1" i="1" u="none" strike="noStrike" cap="none" dirty="0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sym typeface="Arial"/>
                  </a:rPr>
                  <a:t> API</a:t>
                </a:r>
                <a:endParaRPr dirty="0">
                  <a:latin typeface="메이플스토리 OTF" panose="02000300000000000000" pitchFamily="50" charset="-127"/>
                  <a:ea typeface="메이플스토리 OTF" panose="02000300000000000000" pitchFamily="50" charset="-127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347C7F"/>
                  </a:buClr>
                  <a:buSzPts val="2400"/>
                  <a:buFont typeface="Arial"/>
                  <a:buNone/>
                </a:pPr>
                <a:r>
                  <a:rPr lang="ko-KR" sz="2400" b="1" i="1" dirty="0">
                    <a:solidFill>
                      <a:srgbClr val="347C7F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sym typeface="Arial"/>
                  </a:rPr>
                  <a:t> </a:t>
                </a:r>
                <a:endParaRPr sz="2400" b="1" i="1" dirty="0">
                  <a:solidFill>
                    <a:srgbClr val="347C7F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endParaRPr>
              </a:p>
            </p:txBody>
          </p:sp>
          <p:sp>
            <p:nvSpPr>
              <p:cNvPr id="151" name="Google Shape;151;p23"/>
              <p:cNvSpPr/>
              <p:nvPr/>
            </p:nvSpPr>
            <p:spPr>
              <a:xfrm>
                <a:off x="4198534" y="3945220"/>
                <a:ext cx="2596494" cy="3434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1" i="1" dirty="0">
                    <a:solidFill>
                      <a:srgbClr val="347C7F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sym typeface="Arial"/>
                  </a:rPr>
                  <a:t>03   </a:t>
                </a:r>
                <a:r>
                  <a:rPr lang="ko-KR" sz="2400" b="1" i="1" dirty="0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sym typeface="Arial"/>
                  </a:rPr>
                  <a:t>프로젝트 상세</a:t>
                </a:r>
                <a:endParaRPr dirty="0">
                  <a:latin typeface="메이플스토리 OTF" panose="02000300000000000000" pitchFamily="50" charset="-127"/>
                  <a:ea typeface="메이플스토리 OTF" panose="02000300000000000000" pitchFamily="50" charset="-127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1" dirty="0">
                  <a:solidFill>
                    <a:srgbClr val="347C7F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endParaRPr>
              </a:p>
            </p:txBody>
          </p:sp>
          <p:sp>
            <p:nvSpPr>
              <p:cNvPr id="152" name="Google Shape;152;p23"/>
              <p:cNvSpPr/>
              <p:nvPr/>
            </p:nvSpPr>
            <p:spPr>
              <a:xfrm>
                <a:off x="4198534" y="4803692"/>
                <a:ext cx="2321848" cy="3434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1" i="1" dirty="0">
                    <a:solidFill>
                      <a:srgbClr val="347C7F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sym typeface="Arial"/>
                  </a:rPr>
                  <a:t>04   </a:t>
                </a:r>
                <a:r>
                  <a:rPr lang="ko-KR" sz="2400" b="1" i="1" dirty="0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sym typeface="Arial"/>
                  </a:rPr>
                  <a:t>소감</a:t>
                </a:r>
                <a:endParaRPr dirty="0">
                  <a:latin typeface="메이플스토리 OTF" panose="02000300000000000000" pitchFamily="50" charset="-127"/>
                  <a:ea typeface="메이플스토리 OTF" panose="02000300000000000000" pitchFamily="50" charset="-127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1" dirty="0">
                  <a:solidFill>
                    <a:srgbClr val="347C7F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endParaRPr>
              </a:p>
            </p:txBody>
          </p:sp>
          <p:sp>
            <p:nvSpPr>
              <p:cNvPr id="153" name="Google Shape;153;p23"/>
              <p:cNvSpPr/>
              <p:nvPr/>
            </p:nvSpPr>
            <p:spPr>
              <a:xfrm>
                <a:off x="4191684" y="3086748"/>
                <a:ext cx="2811297" cy="3434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1" i="1" dirty="0">
                    <a:solidFill>
                      <a:srgbClr val="347C7F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sym typeface="Arial"/>
                  </a:rPr>
                  <a:t>02   </a:t>
                </a:r>
                <a:r>
                  <a:rPr lang="ko-KR" sz="2400" b="1" i="1" dirty="0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sym typeface="Arial"/>
                  </a:rPr>
                  <a:t>프로젝트 개요</a:t>
                </a:r>
                <a:endParaRPr dirty="0">
                  <a:latin typeface="메이플스토리 OTF" panose="02000300000000000000" pitchFamily="50" charset="-127"/>
                  <a:ea typeface="메이플스토리 OTF" panose="02000300000000000000" pitchFamily="50" charset="-127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1" dirty="0">
                  <a:solidFill>
                    <a:srgbClr val="347C7F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endParaRPr>
              </a:p>
            </p:txBody>
          </p:sp>
        </p:grpSp>
        <p:sp>
          <p:nvSpPr>
            <p:cNvPr id="154" name="Google Shape;154;p23"/>
            <p:cNvSpPr/>
            <p:nvPr/>
          </p:nvSpPr>
          <p:spPr>
            <a:xfrm>
              <a:off x="3381993" y="804788"/>
              <a:ext cx="3676022" cy="887726"/>
            </a:xfrm>
            <a:prstGeom prst="roundRect">
              <a:avLst>
                <a:gd name="adj" fmla="val 50000"/>
              </a:avLst>
            </a:prstGeom>
            <a:solidFill>
              <a:srgbClr val="347C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"/>
                <a:buNone/>
              </a:pPr>
              <a:r>
                <a:rPr lang="ko-KR" sz="4800" b="1" i="1" dirty="0" err="1">
                  <a:solidFill>
                    <a:schemeClr val="lt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sym typeface="Arial"/>
                </a:rPr>
                <a:t>Contents</a:t>
              </a:r>
              <a:endParaRPr sz="4800" b="1" i="1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B9548-14D8-4277-9272-C58CC44F7461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 영화 검색 영상</a:t>
            </a:r>
          </a:p>
        </p:txBody>
      </p:sp>
      <p:pic>
        <p:nvPicPr>
          <p:cNvPr id="2" name="전체 영화검색">
            <a:hlinkClick r:id="" action="ppaction://media"/>
            <a:extLst>
              <a:ext uri="{FF2B5EF4-FFF2-40B4-BE49-F238E27FC236}">
                <a16:creationId xmlns:a16="http://schemas.microsoft.com/office/drawing/2014/main" id="{5EB91E5C-2D0F-45C5-9F34-E01CDF1201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2" end="157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8844" y="1179336"/>
            <a:ext cx="9354312" cy="44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6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70AA8E-F2B2-409E-AEDB-D065BBA28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56" y="1069960"/>
            <a:ext cx="10305288" cy="4968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8EE126-B442-427C-981F-9C8841756DE8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일일 박스오피스</a:t>
            </a:r>
          </a:p>
        </p:txBody>
      </p:sp>
    </p:spTree>
    <p:extLst>
      <p:ext uri="{BB962C8B-B14F-4D97-AF65-F5344CB8AC3E}">
        <p14:creationId xmlns:p14="http://schemas.microsoft.com/office/powerpoint/2010/main" val="402058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B9548-14D8-4277-9272-C58CC44F7461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주말 박스오피스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218FD2-0288-4876-BA3A-E7B1F7B5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4" y="1185956"/>
            <a:ext cx="1001136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50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B9548-14D8-4277-9272-C58CC44F7461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주중 박스오피스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ABF340-75F6-4834-A6F9-02122FFDC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089000"/>
            <a:ext cx="98908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47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C7E489-E7FA-487E-BBDA-32771E390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457" y="1883949"/>
            <a:ext cx="2071529" cy="757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47B343-245A-4104-A429-C44C4E5B0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414" y="3061880"/>
            <a:ext cx="907996" cy="907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224C34-F791-4B18-83F8-ED231C14F920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API </a:t>
            </a:r>
            <a:r>
              <a:rPr lang="ko-KR" altLang="en-US"/>
              <a:t>데이터 활용 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8E42A-E0D0-4F84-9C33-C459827F3503}"/>
              </a:ext>
            </a:extLst>
          </p:cNvPr>
          <p:cNvSpPr txBox="1"/>
          <p:nvPr/>
        </p:nvSpPr>
        <p:spPr>
          <a:xfrm>
            <a:off x="1363537" y="3977568"/>
            <a:ext cx="254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영화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API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데이터를 키 값을 통해 받습니다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1673514-0B68-4D11-AFAC-A32A9F0431FA}"/>
              </a:ext>
            </a:extLst>
          </p:cNvPr>
          <p:cNvSpPr/>
          <p:nvPr/>
        </p:nvSpPr>
        <p:spPr>
          <a:xfrm>
            <a:off x="4196952" y="1981884"/>
            <a:ext cx="1620000" cy="1800000"/>
          </a:xfrm>
          <a:prstGeom prst="roundRect">
            <a:avLst/>
          </a:prstGeom>
          <a:solidFill>
            <a:srgbClr val="8EC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75000"/>
                  </a:schemeClr>
                </a:solidFill>
              </a:rPr>
              <a:t>DTO </a:t>
            </a:r>
          </a:p>
          <a:p>
            <a:pPr algn="ctr"/>
            <a:r>
              <a:rPr lang="en-US" altLang="ko-KR">
                <a:solidFill>
                  <a:schemeClr val="accent1">
                    <a:lumMod val="75000"/>
                  </a:schemeClr>
                </a:solidFill>
              </a:rPr>
              <a:t>-&gt; JS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</a:rPr>
              <a:t>파일</a:t>
            </a:r>
            <a:endParaRPr lang="en-US" altLang="ko-K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01B9D7-498E-4792-8D2D-3F0EDBDCB0F1}"/>
              </a:ext>
            </a:extLst>
          </p:cNvPr>
          <p:cNvSpPr/>
          <p:nvPr/>
        </p:nvSpPr>
        <p:spPr>
          <a:xfrm>
            <a:off x="6288257" y="1992747"/>
            <a:ext cx="1620000" cy="1800000"/>
          </a:xfrm>
          <a:prstGeom prst="roundRect">
            <a:avLst/>
          </a:prstGeom>
          <a:solidFill>
            <a:srgbClr val="8EC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>
                    <a:lumMod val="75000"/>
                  </a:schemeClr>
                </a:solidFill>
              </a:rPr>
              <a:t>컨트롤러</a:t>
            </a:r>
            <a:r>
              <a:rPr lang="en-US" altLang="ko-KR">
                <a:solidFill>
                  <a:schemeClr val="accent1">
                    <a:lumMod val="75000"/>
                  </a:schemeClr>
                </a:solidFill>
              </a:rPr>
              <a:t>, </a:t>
            </a:r>
          </a:p>
          <a:p>
            <a:pPr algn="ctr"/>
            <a:r>
              <a:rPr lang="ko-KR" altLang="en-US">
                <a:solidFill>
                  <a:schemeClr val="accent1">
                    <a:lumMod val="75000"/>
                  </a:schemeClr>
                </a:solidFill>
              </a:rPr>
              <a:t>서비스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C634D3-8533-4B4A-BA2D-6C09DB3BB965}"/>
              </a:ext>
            </a:extLst>
          </p:cNvPr>
          <p:cNvSpPr/>
          <p:nvPr/>
        </p:nvSpPr>
        <p:spPr>
          <a:xfrm>
            <a:off x="8379562" y="1992747"/>
            <a:ext cx="1620000" cy="1800000"/>
          </a:xfrm>
          <a:prstGeom prst="roundRect">
            <a:avLst/>
          </a:prstGeom>
          <a:solidFill>
            <a:srgbClr val="8EC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>
                    <a:lumMod val="75000"/>
                  </a:schemeClr>
                </a:solidFill>
              </a:rPr>
              <a:t>데이터 베이스 </a:t>
            </a:r>
            <a:endParaRPr lang="en-US" altLang="ko-K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04B2FF4-8528-4068-86E7-9735513861FC}"/>
              </a:ext>
            </a:extLst>
          </p:cNvPr>
          <p:cNvSpPr/>
          <p:nvPr/>
        </p:nvSpPr>
        <p:spPr>
          <a:xfrm>
            <a:off x="3724275" y="2609850"/>
            <a:ext cx="371475" cy="646331"/>
          </a:xfrm>
          <a:prstGeom prst="rightArrow">
            <a:avLst/>
          </a:prstGeom>
          <a:solidFill>
            <a:srgbClr val="8EC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EB7010D-CA60-4B66-9E01-7059003119A5}"/>
              </a:ext>
            </a:extLst>
          </p:cNvPr>
          <p:cNvSpPr/>
          <p:nvPr/>
        </p:nvSpPr>
        <p:spPr>
          <a:xfrm>
            <a:off x="5863521" y="2609850"/>
            <a:ext cx="371475" cy="646331"/>
          </a:xfrm>
          <a:prstGeom prst="rightArrow">
            <a:avLst/>
          </a:prstGeom>
          <a:solidFill>
            <a:srgbClr val="8EC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74975A2-42F4-4D2F-95D5-16CEB3148D98}"/>
              </a:ext>
            </a:extLst>
          </p:cNvPr>
          <p:cNvSpPr/>
          <p:nvPr/>
        </p:nvSpPr>
        <p:spPr>
          <a:xfrm>
            <a:off x="7958172" y="2609850"/>
            <a:ext cx="371475" cy="646331"/>
          </a:xfrm>
          <a:prstGeom prst="rightArrow">
            <a:avLst/>
          </a:prstGeom>
          <a:solidFill>
            <a:srgbClr val="8EC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0E61ACA-2BF8-4D12-80FE-85C02416A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827" y="2547458"/>
            <a:ext cx="2133898" cy="514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B413C7-BF5E-30AE-ADC7-C78A03C25643}"/>
              </a:ext>
            </a:extLst>
          </p:cNvPr>
          <p:cNvSpPr txBox="1"/>
          <p:nvPr/>
        </p:nvSpPr>
        <p:spPr>
          <a:xfrm>
            <a:off x="4123332" y="3969876"/>
            <a:ext cx="1767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데이터를 받아와 출력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087EE-3FC5-7747-54B5-0716F31E1C23}"/>
              </a:ext>
            </a:extLst>
          </p:cNvPr>
          <p:cNvSpPr txBox="1"/>
          <p:nvPr/>
        </p:nvSpPr>
        <p:spPr>
          <a:xfrm>
            <a:off x="6190933" y="3969876"/>
            <a:ext cx="176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저장을 하기 위함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E0AC3-9C1B-FD57-55C5-FB5D4FB74DD4}"/>
              </a:ext>
            </a:extLst>
          </p:cNvPr>
          <p:cNvSpPr txBox="1"/>
          <p:nvPr/>
        </p:nvSpPr>
        <p:spPr>
          <a:xfrm>
            <a:off x="8874210" y="3969876"/>
            <a:ext cx="176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155285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B524A-415E-4B0E-91A1-4BFF18435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086" y="1606174"/>
            <a:ext cx="3191320" cy="22196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59D2D4-A0C5-488B-BCCD-3A73ABC08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946" y="4127369"/>
            <a:ext cx="6820852" cy="1676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ADE972-DE04-4ECA-A27C-1F0CADE08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7233" y="828138"/>
            <a:ext cx="3592193" cy="3148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CA53D-1481-4163-A212-87AF1B58C142}"/>
              </a:ext>
            </a:extLst>
          </p:cNvPr>
          <p:cNvSpPr txBox="1"/>
          <p:nvPr/>
        </p:nvSpPr>
        <p:spPr>
          <a:xfrm>
            <a:off x="1005611" y="1028088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박스오피스 </a:t>
            </a:r>
            <a:r>
              <a:rPr lang="en-US" altLang="ko-KR"/>
              <a:t>API DTO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DD271-E561-4C91-8425-04C902D63867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일일 박스오피스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938232A-B431-41F5-BB79-6B775E01C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97" y="1969166"/>
            <a:ext cx="2593575" cy="2919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1072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3E2D5C3-9D1F-4E10-BA40-2A76B464A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44" y="1514954"/>
            <a:ext cx="4185064" cy="4185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746209-F72A-4912-B49B-C7C30B954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41" y="1397420"/>
            <a:ext cx="5054513" cy="45995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F9BB4D-F0ED-422D-9B6A-C70FF3198689}"/>
              </a:ext>
            </a:extLst>
          </p:cNvPr>
          <p:cNvSpPr txBox="1"/>
          <p:nvPr/>
        </p:nvSpPr>
        <p:spPr>
          <a:xfrm>
            <a:off x="1005611" y="1028088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일일 박스오피스 </a:t>
            </a:r>
            <a:r>
              <a:rPr lang="en-US" altLang="ko-KR"/>
              <a:t>API - JS</a:t>
            </a:r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3786D2B-FCB1-432A-93B9-B20C30CE8633}"/>
              </a:ext>
            </a:extLst>
          </p:cNvPr>
          <p:cNvSpPr/>
          <p:nvPr/>
        </p:nvSpPr>
        <p:spPr>
          <a:xfrm>
            <a:off x="908144" y="1545178"/>
            <a:ext cx="1734472" cy="4752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F1B1E2-1B02-40BC-8A10-BA6D483697FF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일일 박스오피스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2E118A-ED62-440E-9CB8-987396991266}"/>
              </a:ext>
            </a:extLst>
          </p:cNvPr>
          <p:cNvSpPr txBox="1"/>
          <p:nvPr/>
        </p:nvSpPr>
        <p:spPr>
          <a:xfrm>
            <a:off x="2781300" y="1545178"/>
            <a:ext cx="17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즉시 실행 함수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0EB5BC-3AA8-4C7F-8032-E57B909ABFA6}"/>
              </a:ext>
            </a:extLst>
          </p:cNvPr>
          <p:cNvCxnSpPr/>
          <p:nvPr/>
        </p:nvCxnSpPr>
        <p:spPr>
          <a:xfrm>
            <a:off x="1005611" y="5614293"/>
            <a:ext cx="40639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B630C4-7876-4C20-ADCC-12A71E71D96E}"/>
              </a:ext>
            </a:extLst>
          </p:cNvPr>
          <p:cNvSpPr txBox="1"/>
          <p:nvPr/>
        </p:nvSpPr>
        <p:spPr>
          <a:xfrm>
            <a:off x="2047875" y="572230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/>
              <a:t>저장을 위한 경로 설정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2A46C93-05EC-48C4-8F08-AB73691BBB73}"/>
              </a:ext>
            </a:extLst>
          </p:cNvPr>
          <p:cNvCxnSpPr/>
          <p:nvPr/>
        </p:nvCxnSpPr>
        <p:spPr>
          <a:xfrm>
            <a:off x="6882605" y="2819400"/>
            <a:ext cx="11469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5FE93B4-2600-43DA-BE74-0507C47F0C21}"/>
              </a:ext>
            </a:extLst>
          </p:cNvPr>
          <p:cNvSpPr txBox="1"/>
          <p:nvPr/>
        </p:nvSpPr>
        <p:spPr>
          <a:xfrm>
            <a:off x="7952697" y="2417861"/>
            <a:ext cx="1952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JSON</a:t>
            </a:r>
            <a:r>
              <a:rPr lang="ko-KR" altLang="en-US" sz="1400">
                <a:solidFill>
                  <a:schemeClr val="bg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708453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0B8B22-0266-404B-8BB6-3CD4388D4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96" y="1514954"/>
            <a:ext cx="4722454" cy="3980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97DB15-33D2-4CC7-85C6-E53534E8B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9313" y="541222"/>
            <a:ext cx="4074986" cy="41265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6FC6CD-562A-474F-B09C-132D9616D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8528" y="-754657"/>
            <a:ext cx="3299494" cy="10664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0A5F00-DDA7-4C8D-BA12-B2B809FB4742}"/>
              </a:ext>
            </a:extLst>
          </p:cNvPr>
          <p:cNvSpPr txBox="1"/>
          <p:nvPr/>
        </p:nvSpPr>
        <p:spPr>
          <a:xfrm>
            <a:off x="1005611" y="1028088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일일 박스오피스 </a:t>
            </a:r>
            <a:r>
              <a:rPr lang="en-US" altLang="ko-KR"/>
              <a:t>API - JS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0FFC03-5247-435C-A744-E342252B05CA}"/>
              </a:ext>
            </a:extLst>
          </p:cNvPr>
          <p:cNvSpPr txBox="1"/>
          <p:nvPr/>
        </p:nvSpPr>
        <p:spPr>
          <a:xfrm>
            <a:off x="4336131" y="541222"/>
            <a:ext cx="166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일일 박스오피스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4A10D-EE13-4FAC-B52B-ECC1E2991736}"/>
              </a:ext>
            </a:extLst>
          </p:cNvPr>
          <p:cNvSpPr txBox="1"/>
          <p:nvPr/>
        </p:nvSpPr>
        <p:spPr>
          <a:xfrm>
            <a:off x="4122968" y="2820827"/>
            <a:ext cx="1648074" cy="477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TMDB API</a:t>
            </a:r>
            <a:r>
              <a:rPr lang="ko-KR" altLang="en-US" sz="1200" dirty="0">
                <a:solidFill>
                  <a:schemeClr val="bg1"/>
                </a:solidFill>
              </a:rPr>
              <a:t>를 활용하여 포스터와 줄거리 추출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F6BBAD-BDC7-4E30-B973-D9F7180712A0}"/>
              </a:ext>
            </a:extLst>
          </p:cNvPr>
          <p:cNvSpPr/>
          <p:nvPr/>
        </p:nvSpPr>
        <p:spPr>
          <a:xfrm>
            <a:off x="12639675" y="910554"/>
            <a:ext cx="2638425" cy="53938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8C68820-AE22-4D5F-B2A2-1E41D8FA00F4}"/>
              </a:ext>
            </a:extLst>
          </p:cNvPr>
          <p:cNvSpPr/>
          <p:nvPr/>
        </p:nvSpPr>
        <p:spPr>
          <a:xfrm>
            <a:off x="12651424" y="1449943"/>
            <a:ext cx="3964624" cy="11049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A1B05F-6FB1-41EA-82AB-9CB13F37BB1A}"/>
              </a:ext>
            </a:extLst>
          </p:cNvPr>
          <p:cNvSpPr/>
          <p:nvPr/>
        </p:nvSpPr>
        <p:spPr>
          <a:xfrm>
            <a:off x="12356407" y="-773885"/>
            <a:ext cx="3299494" cy="10664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7AD780-BE63-4570-B159-36E4E6016D62}"/>
              </a:ext>
            </a:extLst>
          </p:cNvPr>
          <p:cNvCxnSpPr>
            <a:cxnSpLocks/>
          </p:cNvCxnSpPr>
          <p:nvPr/>
        </p:nvCxnSpPr>
        <p:spPr>
          <a:xfrm>
            <a:off x="1291361" y="2099568"/>
            <a:ext cx="44567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F18F39-C145-4EB9-9197-666A5A902614}"/>
              </a:ext>
            </a:extLst>
          </p:cNvPr>
          <p:cNvSpPr txBox="1"/>
          <p:nvPr/>
        </p:nvSpPr>
        <p:spPr>
          <a:xfrm>
            <a:off x="15301693" y="1449943"/>
            <a:ext cx="127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Html</a:t>
            </a:r>
            <a:r>
              <a:rPr lang="ko-KR" altLang="en-US">
                <a:solidFill>
                  <a:schemeClr val="bg1"/>
                </a:solidFill>
              </a:rPr>
              <a:t> 코드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49891B-FEF9-406F-94B3-ADFE5A2E7107}"/>
              </a:ext>
            </a:extLst>
          </p:cNvPr>
          <p:cNvSpPr txBox="1"/>
          <p:nvPr/>
        </p:nvSpPr>
        <p:spPr>
          <a:xfrm>
            <a:off x="12389072" y="-1195740"/>
            <a:ext cx="17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제목 클릭시 실행 함수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55C27F4-BD4E-4AFD-838D-00855F7FA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9621" y="1650238"/>
            <a:ext cx="1990417" cy="37313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B08479-70D4-E781-F98F-8B51001CB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533" y="2382009"/>
            <a:ext cx="3789793" cy="877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EA05CC-AEF0-FB7B-EDCA-481925930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1533" y="3505439"/>
            <a:ext cx="3823347" cy="938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29CFDA-41BC-03AD-DD28-75E91C92C4D2}"/>
              </a:ext>
            </a:extLst>
          </p:cNvPr>
          <p:cNvCxnSpPr/>
          <p:nvPr/>
        </p:nvCxnSpPr>
        <p:spPr>
          <a:xfrm flipV="1">
            <a:off x="4191000" y="2554843"/>
            <a:ext cx="2197452" cy="11256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5AE48B-BE12-A20C-94D5-50E03E8342CF}"/>
              </a:ext>
            </a:extLst>
          </p:cNvPr>
          <p:cNvCxnSpPr>
            <a:endCxn id="15" idx="1"/>
          </p:cNvCxnSpPr>
          <p:nvPr/>
        </p:nvCxnSpPr>
        <p:spPr>
          <a:xfrm flipV="1">
            <a:off x="4884420" y="2820827"/>
            <a:ext cx="2877113" cy="10196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C25D337-F31B-DBD3-322F-77DC48C0822D}"/>
              </a:ext>
            </a:extLst>
          </p:cNvPr>
          <p:cNvCxnSpPr>
            <a:cxnSpLocks/>
          </p:cNvCxnSpPr>
          <p:nvPr/>
        </p:nvCxnSpPr>
        <p:spPr>
          <a:xfrm>
            <a:off x="4884420" y="3848484"/>
            <a:ext cx="2843455" cy="171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0EC17907-FB99-41CD-8E55-D815005E9D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420" y="1873887"/>
            <a:ext cx="5981032" cy="328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8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2CFAB0-7D73-4FA1-A10F-08B447AFC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115" y="1518192"/>
            <a:ext cx="3730842" cy="46669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8296D4-C7B7-4701-9087-29816BF71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937" y="899753"/>
            <a:ext cx="3803360" cy="5285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F6340-ED3B-47CA-A22F-FADA97F3AB60}"/>
              </a:ext>
            </a:extLst>
          </p:cNvPr>
          <p:cNvSpPr txBox="1"/>
          <p:nvPr/>
        </p:nvSpPr>
        <p:spPr>
          <a:xfrm>
            <a:off x="1301115" y="996696"/>
            <a:ext cx="348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/>
              <a:t>에 저장하는 컨트롤러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B89B7-F1C1-4A61-B8C2-F767F8171C04}"/>
              </a:ext>
            </a:extLst>
          </p:cNvPr>
          <p:cNvSpPr txBox="1"/>
          <p:nvPr/>
        </p:nvSpPr>
        <p:spPr>
          <a:xfrm>
            <a:off x="6917428" y="541222"/>
            <a:ext cx="348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/>
              <a:t>에 저장하는 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35E8ED-DEC0-4A37-81A4-B425450EE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609" y="3028273"/>
            <a:ext cx="3731816" cy="2110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1C2E5F7-9D4E-4648-BE6F-89AB70FED4D0}"/>
              </a:ext>
            </a:extLst>
          </p:cNvPr>
          <p:cNvSpPr/>
          <p:nvPr/>
        </p:nvSpPr>
        <p:spPr>
          <a:xfrm>
            <a:off x="1536192" y="3630168"/>
            <a:ext cx="3495765" cy="53035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D5E4A-062D-4A8F-8BD6-E757125820FB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일일 박스오피스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DB5D6B-7D34-4844-8218-1E496CF8BCD8}"/>
              </a:ext>
            </a:extLst>
          </p:cNvPr>
          <p:cNvSpPr/>
          <p:nvPr/>
        </p:nvSpPr>
        <p:spPr>
          <a:xfrm>
            <a:off x="2108262" y="5172075"/>
            <a:ext cx="1034987" cy="1677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FA9A4B-A224-4AA9-B1C9-1621A7258C2E}"/>
              </a:ext>
            </a:extLst>
          </p:cNvPr>
          <p:cNvCxnSpPr/>
          <p:nvPr/>
        </p:nvCxnSpPr>
        <p:spPr>
          <a:xfrm flipV="1">
            <a:off x="3143250" y="1209675"/>
            <a:ext cx="2695854" cy="39433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0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FC8E8-01C2-4DC5-9CA0-FE8E11EA4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345" y="1069960"/>
            <a:ext cx="8544455" cy="5031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B9548-14D8-4277-9272-C58CC44F7461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영화 상세정보</a:t>
            </a:r>
          </a:p>
        </p:txBody>
      </p:sp>
    </p:spTree>
    <p:extLst>
      <p:ext uri="{BB962C8B-B14F-4D97-AF65-F5344CB8AC3E}">
        <p14:creationId xmlns:p14="http://schemas.microsoft.com/office/powerpoint/2010/main" val="53874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/>
        </p:nvSpPr>
        <p:spPr>
          <a:xfrm>
            <a:off x="3517302" y="2286394"/>
            <a:ext cx="5157396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47C7F"/>
              </a:buClr>
              <a:buSzPts val="7200"/>
              <a:buFont typeface="Arial"/>
              <a:buNone/>
            </a:pPr>
            <a:r>
              <a:rPr lang="ko-KR" sz="72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01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ko-KR" sz="7200" b="1" i="1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Open</a:t>
            </a:r>
            <a:r>
              <a:rPr lang="ko-KR" sz="72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API</a:t>
            </a:r>
            <a:endParaRPr sz="7200" b="1" i="1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34173B-101B-4944-B191-C6B6C627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912" y="1657350"/>
            <a:ext cx="2310116" cy="2997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48575B-2C3C-4070-A9DE-66B4055C7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83" y="1079492"/>
            <a:ext cx="2953162" cy="48679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A2947D-8D30-4544-A67F-7EA51EE83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964" y="996696"/>
            <a:ext cx="1486717" cy="27148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C41537-68FA-436E-991A-E5F2AC3C1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964" y="3793205"/>
            <a:ext cx="1663584" cy="2385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703526-3D1B-4993-A10B-0C09E90700F0}"/>
              </a:ext>
            </a:extLst>
          </p:cNvPr>
          <p:cNvSpPr txBox="1"/>
          <p:nvPr/>
        </p:nvSpPr>
        <p:spPr>
          <a:xfrm>
            <a:off x="1301115" y="996696"/>
            <a:ext cx="348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영화상세정보 </a:t>
            </a:r>
            <a:r>
              <a:rPr lang="en-US" altLang="ko-KR"/>
              <a:t>API  DTO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40DEC0-5AEC-4037-88C9-F19E98743CF7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영화 상세정보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8DB89E-A121-4334-B150-6F984BFE5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775" y="1491553"/>
            <a:ext cx="2172464" cy="43602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898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DF6F83-457D-4902-BDD8-5C6B618CD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04" y="1466849"/>
            <a:ext cx="3828606" cy="4690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19FEBD-4C50-4B8A-9254-D4CEB3AFF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652" y="532278"/>
            <a:ext cx="3687019" cy="5174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F72D35-900C-40F4-BF42-C014AC695629}"/>
              </a:ext>
            </a:extLst>
          </p:cNvPr>
          <p:cNvSpPr txBox="1"/>
          <p:nvPr/>
        </p:nvSpPr>
        <p:spPr>
          <a:xfrm>
            <a:off x="1301115" y="996696"/>
            <a:ext cx="348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영화 상세정보 </a:t>
            </a:r>
            <a:r>
              <a:rPr lang="en-US" altLang="ko-KR"/>
              <a:t>API – JS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6C7F2C-6DE1-488E-9E92-078A680ADDE8}"/>
              </a:ext>
            </a:extLst>
          </p:cNvPr>
          <p:cNvSpPr/>
          <p:nvPr/>
        </p:nvSpPr>
        <p:spPr>
          <a:xfrm>
            <a:off x="1657350" y="2733675"/>
            <a:ext cx="3378060" cy="771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F1028-AAB5-4555-BCB1-8C125E9AFE90}"/>
              </a:ext>
            </a:extLst>
          </p:cNvPr>
          <p:cNvSpPr txBox="1"/>
          <p:nvPr/>
        </p:nvSpPr>
        <p:spPr>
          <a:xfrm>
            <a:off x="3027342" y="3535984"/>
            <a:ext cx="20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List </a:t>
            </a:r>
            <a:r>
              <a:rPr lang="ko-KR" altLang="en-US">
                <a:solidFill>
                  <a:schemeClr val="bg1"/>
                </a:solidFill>
              </a:rPr>
              <a:t>데이터들 매핑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827E17-AFDE-4F1D-AAFE-8775DEC6A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0236" y="2470353"/>
            <a:ext cx="3859208" cy="29806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9A95D-5C43-41A8-843A-C231352B5F45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영화 상세정보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1AE913-45FD-4DEA-9183-20BB2EA57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5208" y="1602755"/>
            <a:ext cx="4933949" cy="4237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C19358-CF04-431E-B340-29E3B2E0F952}"/>
              </a:ext>
            </a:extLst>
          </p:cNvPr>
          <p:cNvSpPr txBox="1"/>
          <p:nvPr/>
        </p:nvSpPr>
        <p:spPr>
          <a:xfrm>
            <a:off x="5609367" y="999836"/>
            <a:ext cx="206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서비스</a:t>
            </a:r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2B3BF69E-9FB9-4FEA-ABC5-62330DCDC5E6}"/>
              </a:ext>
            </a:extLst>
          </p:cNvPr>
          <p:cNvSpPr/>
          <p:nvPr/>
        </p:nvSpPr>
        <p:spPr>
          <a:xfrm>
            <a:off x="5650933" y="3010026"/>
            <a:ext cx="86927" cy="247650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0A1424-4F6E-4C53-88CC-F294AFE8A0ED}"/>
              </a:ext>
            </a:extLst>
          </p:cNvPr>
          <p:cNvSpPr txBox="1"/>
          <p:nvPr/>
        </p:nvSpPr>
        <p:spPr>
          <a:xfrm>
            <a:off x="5650933" y="3788933"/>
            <a:ext cx="141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List </a:t>
            </a:r>
            <a:r>
              <a:rPr lang="ko-KR" altLang="en-US">
                <a:solidFill>
                  <a:schemeClr val="bg1"/>
                </a:solidFill>
              </a:rPr>
              <a:t>값 매핑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953F98-CC3D-4CAA-8741-42D26082C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9793" y="4057255"/>
            <a:ext cx="3738004" cy="1586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D89CD6-993E-422C-9AC7-AEC9BC1A6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504" y="2123089"/>
            <a:ext cx="8950167" cy="1580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03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D9D39C-CA04-48AA-8078-59C7C9009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API,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영화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B9548-14D8-4277-9272-C58CC44F7461}"/>
              </a:ext>
            </a:extLst>
          </p:cNvPr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박스오피스 영상</a:t>
            </a:r>
          </a:p>
        </p:txBody>
      </p:sp>
      <p:pic>
        <p:nvPicPr>
          <p:cNvPr id="2" name="영화API">
            <a:hlinkClick r:id="" action="ppaction://media"/>
            <a:extLst>
              <a:ext uri="{FF2B5EF4-FFF2-40B4-BE49-F238E27FC236}">
                <a16:creationId xmlns:a16="http://schemas.microsoft.com/office/drawing/2014/main" id="{B4087457-A44E-4C2A-B25D-EBF7D3CCD7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10" end="969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8992" y="1069960"/>
            <a:ext cx="9765087" cy="469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/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영화 </a:t>
            </a:r>
            <a:r>
              <a:rPr lang="en-US" altLang="ko-KR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API, </a:t>
            </a:r>
            <a:r>
              <a:rPr lang="ko-KR" altLang="en-US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영화 챗봇</a:t>
            </a:r>
            <a:r>
              <a:rPr lang="en-US" altLang="ko-KR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 -</a:t>
            </a:r>
            <a:endParaRPr sz="1600">
              <a:solidFill>
                <a:schemeClr val="lt1"/>
              </a:solidFill>
              <a:latin typeface="메이플스토리 OTF"/>
              <a:ea typeface="메이플스토리 OTF"/>
              <a:cs typeface="Merienda Black"/>
              <a:sym typeface="Merienda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62708" y="637561"/>
            <a:ext cx="3197242" cy="55828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0613" y="1537368"/>
            <a:ext cx="4935387" cy="423168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03285" y="3211285"/>
            <a:ext cx="2703285" cy="3900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597072" y="2621643"/>
            <a:ext cx="1660071" cy="6622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244892" y="2201551"/>
            <a:ext cx="1040876" cy="697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9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/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영화 </a:t>
            </a:r>
            <a:r>
              <a:rPr lang="en-US" altLang="ko-KR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API, </a:t>
            </a:r>
            <a:r>
              <a:rPr lang="ko-KR" altLang="en-US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영화 챗봇</a:t>
            </a:r>
            <a:r>
              <a:rPr lang="en-US" altLang="ko-KR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 -</a:t>
            </a:r>
            <a:endParaRPr sz="1600">
              <a:solidFill>
                <a:schemeClr val="lt1"/>
              </a:solidFill>
              <a:latin typeface="메이플스토리 OTF"/>
              <a:ea typeface="메이플스토리 OTF"/>
              <a:cs typeface="Merienda Black"/>
              <a:sym typeface="Merienda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2297" y="1056944"/>
            <a:ext cx="3953426" cy="47441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53379" y="3013011"/>
            <a:ext cx="3009119" cy="30091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6689" y="1216517"/>
            <a:ext cx="4261376" cy="14702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ACDF20-42A8-4BDE-B04B-00B0CDB62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1200638"/>
            <a:ext cx="6838950" cy="44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/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영화 </a:t>
            </a:r>
            <a:r>
              <a:rPr lang="en-US" altLang="ko-KR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API, </a:t>
            </a:r>
            <a:r>
              <a:rPr lang="ko-KR" altLang="en-US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영화 챗봇</a:t>
            </a:r>
            <a:r>
              <a:rPr lang="en-US" altLang="ko-KR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 -</a:t>
            </a:r>
            <a:endParaRPr sz="1600">
              <a:solidFill>
                <a:schemeClr val="lt1"/>
              </a:solidFill>
              <a:latin typeface="메이플스토리 OTF"/>
              <a:ea typeface="메이플스토리 OTF"/>
              <a:cs typeface="Merienda Black"/>
              <a:sym typeface="Merienda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20604" y="1306834"/>
            <a:ext cx="2258239" cy="42443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32949" y="1754853"/>
            <a:ext cx="6497228" cy="1207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3544" y="2256229"/>
            <a:ext cx="5325218" cy="32008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11294" y="1028207"/>
            <a:ext cx="2723286" cy="48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04663" y="372872"/>
            <a:ext cx="537682" cy="537682"/>
          </a:xfrm>
          <a:prstGeom prst="rect">
            <a:avLst/>
          </a:prstGeom>
        </p:spPr>
      </p:pic>
      <p:sp>
        <p:nvSpPr>
          <p:cNvPr id="3" name="Google Shape;224;p34"/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영화 </a:t>
            </a:r>
            <a:r>
              <a:rPr lang="en-US" altLang="ko-KR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API, </a:t>
            </a:r>
            <a:r>
              <a:rPr lang="ko-KR" altLang="en-US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영화 챗봇</a:t>
            </a:r>
            <a:r>
              <a:rPr lang="en-US" altLang="ko-KR" sz="1600">
                <a:solidFill>
                  <a:schemeClr val="lt1"/>
                </a:solidFill>
                <a:latin typeface="메이플스토리 OTF"/>
                <a:ea typeface="메이플스토리 OTF"/>
                <a:cs typeface="Merienda Black"/>
                <a:sym typeface="Merienda Black"/>
              </a:rPr>
              <a:t> -</a:t>
            </a:r>
            <a:endParaRPr sz="1600">
              <a:solidFill>
                <a:schemeClr val="lt1"/>
              </a:solidFill>
              <a:latin typeface="메이플스토리 OTF"/>
              <a:ea typeface="메이플스토리 OTF"/>
              <a:cs typeface="Merienda Black"/>
              <a:sym typeface="Merienda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6130" y="541222"/>
            <a:ext cx="254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" name="3차챗봇">
            <a:hlinkClick r:id="" action="ppaction://media"/>
            <a:extLst>
              <a:ext uri="{FF2B5EF4-FFF2-40B4-BE49-F238E27FC236}">
                <a16:creationId xmlns:a16="http://schemas.microsoft.com/office/drawing/2014/main" id="{A2E436D8-0260-4D94-8E9F-BC72B663B0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4663" y="1069960"/>
            <a:ext cx="8853312" cy="49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2;p34">
            <a:extLst>
              <a:ext uri="{FF2B5EF4-FFF2-40B4-BE49-F238E27FC236}">
                <a16:creationId xmlns:a16="http://schemas.microsoft.com/office/drawing/2014/main" id="{EEB89689-B21D-4EE8-AFF3-81BAE42B9268}"/>
              </a:ext>
            </a:extLst>
          </p:cNvPr>
          <p:cNvSpPr txBox="1"/>
          <p:nvPr/>
        </p:nvSpPr>
        <p:spPr>
          <a:xfrm>
            <a:off x="3842322" y="2941082"/>
            <a:ext cx="4507355" cy="154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en-US" altLang="ko-KR" sz="48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</a:t>
            </a:r>
            <a:r>
              <a:rPr lang="ko-KR" altLang="en-US" sz="48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조**</a:t>
            </a:r>
            <a:endParaRPr sz="4800" b="1" i="1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</p:spTree>
    <p:extLst>
      <p:ext uri="{BB962C8B-B14F-4D97-AF65-F5344CB8AC3E}">
        <p14:creationId xmlns:p14="http://schemas.microsoft.com/office/powerpoint/2010/main" val="2336813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- 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노선 조회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2F9C6D-5F5C-42BC-A595-2202E75FE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04" y="1865636"/>
            <a:ext cx="10420672" cy="3361360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151C42C4-2146-40D8-A701-7E6ECE8464BB}"/>
              </a:ext>
            </a:extLst>
          </p:cNvPr>
          <p:cNvSpPr/>
          <p:nvPr/>
        </p:nvSpPr>
        <p:spPr>
          <a:xfrm>
            <a:off x="6096000" y="1097682"/>
            <a:ext cx="1838158" cy="667038"/>
          </a:xfrm>
          <a:prstGeom prst="wedgeRectCallout">
            <a:avLst>
              <a:gd name="adj1" fmla="val -39254"/>
              <a:gd name="adj2" fmla="val 939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기본값</a:t>
            </a:r>
            <a:r>
              <a:rPr lang="en-US" altLang="ko-KR" dirty="0"/>
              <a:t>:146</a:t>
            </a:r>
            <a:r>
              <a:rPr lang="ko-KR" altLang="en-US" dirty="0"/>
              <a:t>으로</a:t>
            </a:r>
            <a:endParaRPr lang="en-US" altLang="ko-KR" dirty="0"/>
          </a:p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0FD0EEE-564F-4B93-AC63-1396A0846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220" y="1250109"/>
            <a:ext cx="2660904" cy="64633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document.addEventListener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DOMContentLoaded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event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=&gt;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busSearch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초기 버스노선 정보 표시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});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51569C5-DE20-4228-B976-0D14D53AD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220" y="742278"/>
            <a:ext cx="3287804" cy="50783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&lt;h1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bus-title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버스 노선 조회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&lt;/h1&gt;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="146"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8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- 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노선 조회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AA09F39-6512-4D23-854B-3C9666734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24" y="1239995"/>
            <a:ext cx="7050024" cy="45243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getBusList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strSrch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throws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IOException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apiURL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"http://ws.bus.go.kr/api/rest/busRouteInfo/getBusRouteList"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버스 목록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apiURL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/*URL*/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"?"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URLEncoder.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serviceKey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"UTF-8"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"="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serviceKey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/*Service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Key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"&amp;"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URLEncoder.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strSrch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"UTF-8"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"="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URLEncoder.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strSrch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"UTF-8"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/**/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json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URL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conn.setRequestMethod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conn.setRequestProperty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Content-type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json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: 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conn.getResponseCode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conn.getResponseCode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200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conn.getResponseCode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&lt;=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300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conn.getInputStream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conn.getErrorStream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while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rd.readLine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rd.close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conn.disconnect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sb.toString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sb.toString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81C5D3-00C0-47BD-B059-AEB92C469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623" y="1511298"/>
            <a:ext cx="2994160" cy="13624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2E4432-C2CE-417C-9F82-ED7F47A8B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585" y="627690"/>
            <a:ext cx="2833639" cy="88360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0536E5-7C84-4209-AD5E-8A219777D2AE}"/>
              </a:ext>
            </a:extLst>
          </p:cNvPr>
          <p:cNvSpPr/>
          <p:nvPr/>
        </p:nvSpPr>
        <p:spPr>
          <a:xfrm>
            <a:off x="8701016" y="2810798"/>
            <a:ext cx="2807208" cy="295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메서드는 주어진 버스 노선 </a:t>
            </a:r>
            <a:r>
              <a:rPr lang="en-US" altLang="ko-KR" dirty="0"/>
              <a:t>ID</a:t>
            </a:r>
            <a:r>
              <a:rPr lang="ko-KR" altLang="en-US" dirty="0"/>
              <a:t>에 대해 버스 도착 정보를 조회하고</a:t>
            </a:r>
            <a:r>
              <a:rPr lang="en-US" altLang="ko-KR" dirty="0"/>
              <a:t>, </a:t>
            </a:r>
            <a:r>
              <a:rPr lang="ko-KR" altLang="en-US" dirty="0"/>
              <a:t>그 결과를 </a:t>
            </a:r>
            <a:r>
              <a:rPr lang="en-US" altLang="ko-KR" dirty="0"/>
              <a:t>JSON </a:t>
            </a:r>
            <a:r>
              <a:rPr lang="ko-KR" altLang="en-US" dirty="0"/>
              <a:t>형식의 문자열로 반환하는 역할을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15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/>
          <p:nvPr/>
        </p:nvSpPr>
        <p:spPr>
          <a:xfrm>
            <a:off x="1760157" y="1588522"/>
            <a:ext cx="8485567" cy="16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ko-KR" sz="24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A</a:t>
            </a:r>
            <a:r>
              <a:rPr lang="ko-KR" sz="24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pplication</a:t>
            </a: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24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P</a:t>
            </a:r>
            <a:r>
              <a:rPr lang="ko-KR" sz="24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rogramming</a:t>
            </a: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2400" dirty="0" err="1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I</a:t>
            </a:r>
            <a:r>
              <a:rPr lang="ko-KR" sz="24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nterface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소프트웨어 프로그램이 다른 소프트웨어 프로그램과 </a:t>
            </a:r>
            <a:b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</a:b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통신하기 위해 따라야 하는 규칙을 정의한 인터페이스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클라이언트</a:t>
            </a: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와 </a:t>
            </a:r>
            <a:r>
              <a:rPr lang="ko-KR" sz="2400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리소스</a:t>
            </a: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사이의 </a:t>
            </a:r>
            <a:r>
              <a:rPr lang="ko-KR" sz="2400" dirty="0">
                <a:solidFill>
                  <a:srgbClr val="00B05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게이트웨이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1605330" y="852546"/>
            <a:ext cx="60940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API</a:t>
            </a:r>
            <a:r>
              <a:rPr lang="ko-KR" sz="3600" b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란?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cxnSp>
        <p:nvCxnSpPr>
          <p:cNvPr id="201" name="Google Shape;201;p26"/>
          <p:cNvCxnSpPr/>
          <p:nvPr/>
        </p:nvCxnSpPr>
        <p:spPr>
          <a:xfrm>
            <a:off x="1695281" y="1588522"/>
            <a:ext cx="71412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- 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노선 조회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99F4FB6-752D-4330-A491-396472919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112" y="1590145"/>
            <a:ext cx="6729984" cy="397031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throws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IOException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apiURL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"http://ws.bus.go.kr/api/rest/busRouteInfo/getStaionByRoute"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버스노선에 해당하는 정류장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apiURL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/*URL*/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"?"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URLEncoder.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serviceKey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"UTF-8"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"="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serviceKey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/*Service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Key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"&amp;"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URLEncoder.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"UTF-8"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"="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URLEncoder.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"UTF-8"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/**/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json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URL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conn.setRequestMethod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conn.setRequestProperty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Content-type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json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: 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conn.getResponseCode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conn.getResponseCode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200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conn.getResponseCode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&lt;=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300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conn.getInputStream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conn.getErrorStream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while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rd.readLine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rd.close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conn.disconnect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sb.toString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sb.toString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240435-10D9-4D7E-830A-3B12EC6E2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623" y="1511298"/>
            <a:ext cx="2994160" cy="13624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7D1C41-AD23-4FBD-A956-54E9B24A0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585" y="627690"/>
            <a:ext cx="2833639" cy="88360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487D17-1036-404B-864E-5BA523E29724}"/>
              </a:ext>
            </a:extLst>
          </p:cNvPr>
          <p:cNvSpPr/>
          <p:nvPr/>
        </p:nvSpPr>
        <p:spPr>
          <a:xfrm>
            <a:off x="8701016" y="2810798"/>
            <a:ext cx="2807208" cy="295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메서드는 주어진 버스 노선 </a:t>
            </a:r>
            <a:r>
              <a:rPr lang="en-US" altLang="ko-KR" dirty="0"/>
              <a:t>ID</a:t>
            </a:r>
            <a:r>
              <a:rPr lang="ko-KR" altLang="en-US" dirty="0"/>
              <a:t>에 해당하는 정류장 정보를 조회하고</a:t>
            </a:r>
            <a:r>
              <a:rPr lang="en-US" altLang="ko-KR" dirty="0"/>
              <a:t>, </a:t>
            </a:r>
            <a:r>
              <a:rPr lang="ko-KR" altLang="en-US" dirty="0"/>
              <a:t>그 결과를 </a:t>
            </a:r>
            <a:r>
              <a:rPr lang="en-US" altLang="ko-KR" dirty="0"/>
              <a:t>JSON </a:t>
            </a:r>
            <a:r>
              <a:rPr lang="ko-KR" altLang="en-US" dirty="0"/>
              <a:t>형식의 문자열로 반환하는 역할을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66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- 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노선 조회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C4BE72-140A-4645-B692-016DBE077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876" y="1054208"/>
            <a:ext cx="9666542" cy="5200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52FEC-865A-4373-941F-BC7A9D22D287}"/>
              </a:ext>
            </a:extLst>
          </p:cNvPr>
          <p:cNvSpPr txBox="1"/>
          <p:nvPr/>
        </p:nvSpPr>
        <p:spPr>
          <a:xfrm>
            <a:off x="6345936" y="731386"/>
            <a:ext cx="32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D658F-47F2-4A82-A712-495EB013E430}"/>
              </a:ext>
            </a:extLst>
          </p:cNvPr>
          <p:cNvSpPr txBox="1"/>
          <p:nvPr/>
        </p:nvSpPr>
        <p:spPr>
          <a:xfrm>
            <a:off x="7952232" y="746289"/>
            <a:ext cx="32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A3F61E-056E-49E1-A258-DB00400B1359}"/>
              </a:ext>
            </a:extLst>
          </p:cNvPr>
          <p:cNvSpPr txBox="1"/>
          <p:nvPr/>
        </p:nvSpPr>
        <p:spPr>
          <a:xfrm>
            <a:off x="9762744" y="3050390"/>
            <a:ext cx="32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81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- 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정거장역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458D7D-9533-485B-927D-A42A39219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96" y="1338262"/>
            <a:ext cx="4926246" cy="4431602"/>
          </a:xfrm>
          <a:prstGeom prst="rect">
            <a:avLst/>
          </a:prstGeom>
        </p:spPr>
      </p:pic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F1B6FDA9-933A-4E16-A1A7-4D9B50BD9D53}"/>
              </a:ext>
            </a:extLst>
          </p:cNvPr>
          <p:cNvSpPr/>
          <p:nvPr/>
        </p:nvSpPr>
        <p:spPr>
          <a:xfrm>
            <a:off x="5928361" y="2331720"/>
            <a:ext cx="768096" cy="9235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EE3E18CA-1D7B-4565-9424-0013956DB326}"/>
              </a:ext>
            </a:extLst>
          </p:cNvPr>
          <p:cNvSpPr/>
          <p:nvPr/>
        </p:nvSpPr>
        <p:spPr>
          <a:xfrm>
            <a:off x="5928361" y="4248912"/>
            <a:ext cx="768096" cy="9235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0E62A93-BFCF-487B-B59B-B70346D65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176" y="532278"/>
            <a:ext cx="4263364" cy="701730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busStationPostdo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rs2"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ObjectMapper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objectMapper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ObjectMapper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BusStationResponse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json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문자열데이터를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-&gt;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클래스에 매핑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objectMapper.readValue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BusStationResponse.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Exception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e.printStackTrace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&lt;&lt;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BusStationResponse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ItemStationList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busStationItemList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response.getMsgBody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getItemList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collect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Collectors.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&lt;&lt;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busStationItemList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busStationItemList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ItemStationList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busStationItemList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getStationNm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item.getStationNm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BusDetailEntity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busDetailEntity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BusDetailEntity.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beginTm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item.getBeginTm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lastTm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item.getLastTm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busRouteNm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item.getBusRouteNm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routeType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item.getRouteType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gpsX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item.getGpsX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gpsY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item.getGpsY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item.getPosX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item.getPosY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stationNm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item.getStationNm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stationNo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item.getStationNo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Optional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BusDetailEntity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optionalBusDetailEntity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busDetailRepository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.findByBusRouteId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optionalBusDetailEntity.isPresent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+"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busDetailRepository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busDetailEntity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780D260B-BE62-4961-ADD0-6B46E1B12A14}"/>
              </a:ext>
            </a:extLst>
          </p:cNvPr>
          <p:cNvSpPr/>
          <p:nvPr/>
        </p:nvSpPr>
        <p:spPr>
          <a:xfrm>
            <a:off x="10098594" y="2039815"/>
            <a:ext cx="1286188" cy="622998"/>
          </a:xfrm>
          <a:prstGeom prst="wedgeRectCallout">
            <a:avLst>
              <a:gd name="adj1" fmla="val -38274"/>
              <a:gd name="adj2" fmla="val 72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버스정거장 </a:t>
            </a:r>
            <a:r>
              <a:rPr lang="ko-KR" altLang="en-US" dirty="0" err="1"/>
              <a:t>츨력</a:t>
            </a:r>
            <a:r>
              <a:rPr lang="ko-KR" altLang="en-US" dirty="0"/>
              <a:t> 메서드</a:t>
            </a:r>
          </a:p>
        </p:txBody>
      </p:sp>
    </p:spTree>
    <p:extLst>
      <p:ext uri="{BB962C8B-B14F-4D97-AF65-F5344CB8AC3E}">
        <p14:creationId xmlns:p14="http://schemas.microsoft.com/office/powerpoint/2010/main" val="23873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- 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동선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54BAD-B027-4B49-9585-4BC9EB6AE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370" y="1436077"/>
            <a:ext cx="6127239" cy="4267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BD9EAA-CF0B-4250-8A44-A2ABBBD31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91" y="3650189"/>
            <a:ext cx="3899174" cy="726357"/>
          </a:xfrm>
          <a:prstGeom prst="rect">
            <a:avLst/>
          </a:prstGeom>
        </p:spPr>
      </p:pic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21087489-A073-423E-8297-B821A2C80599}"/>
              </a:ext>
            </a:extLst>
          </p:cNvPr>
          <p:cNvSpPr/>
          <p:nvPr/>
        </p:nvSpPr>
        <p:spPr>
          <a:xfrm>
            <a:off x="3657599" y="3765984"/>
            <a:ext cx="638738" cy="610562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5FB4E40D-24B7-4319-AEA3-18E81CB52D4D}"/>
              </a:ext>
            </a:extLst>
          </p:cNvPr>
          <p:cNvSpPr/>
          <p:nvPr/>
        </p:nvSpPr>
        <p:spPr>
          <a:xfrm>
            <a:off x="2155370" y="1992531"/>
            <a:ext cx="3004457" cy="1375551"/>
          </a:xfrm>
          <a:prstGeom prst="wedgeRectCallout">
            <a:avLst>
              <a:gd name="adj1" fmla="val -591"/>
              <a:gd name="adj2" fmla="val 80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버스노선보기  버튼을 누르면</a:t>
            </a:r>
            <a:endParaRPr lang="en-US" altLang="ko-KR" dirty="0"/>
          </a:p>
          <a:p>
            <a:pPr algn="ctr"/>
            <a:r>
              <a:rPr lang="ko-KR" altLang="en-US" dirty="0" err="1"/>
              <a:t>버스동선이</a:t>
            </a:r>
            <a:r>
              <a:rPr lang="ko-KR" altLang="en-US" dirty="0"/>
              <a:t> 표시된 지도가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39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- 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지도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로드뷰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E0B4A3-3276-47A0-A4F1-85A8A5C8A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85" y="1205803"/>
            <a:ext cx="6441402" cy="4662435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333A7AF4-9AF6-4A93-AE43-D86A4D6D43BF}"/>
              </a:ext>
            </a:extLst>
          </p:cNvPr>
          <p:cNvSpPr/>
          <p:nvPr/>
        </p:nvSpPr>
        <p:spPr>
          <a:xfrm>
            <a:off x="3567164" y="1074786"/>
            <a:ext cx="1728316" cy="823965"/>
          </a:xfrm>
          <a:prstGeom prst="wedgeRectCallout">
            <a:avLst>
              <a:gd name="adj1" fmla="val -40967"/>
              <a:gd name="adj2" fmla="val 68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지도에서 </a:t>
            </a:r>
            <a:r>
              <a:rPr lang="ko-KR" altLang="en-US" dirty="0" err="1"/>
              <a:t>로드뷰를</a:t>
            </a:r>
            <a:r>
              <a:rPr lang="ko-KR" altLang="en-US" dirty="0"/>
              <a:t> 볼 영역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258101-A1DC-408E-9886-98D4A1D37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803" y="1205803"/>
            <a:ext cx="5936902" cy="733425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43906AD8-CC8F-42C3-8358-EECAE8F00048}"/>
              </a:ext>
            </a:extLst>
          </p:cNvPr>
          <p:cNvSpPr/>
          <p:nvPr/>
        </p:nvSpPr>
        <p:spPr>
          <a:xfrm>
            <a:off x="3890386" y="3618694"/>
            <a:ext cx="1728316" cy="823965"/>
          </a:xfrm>
          <a:prstGeom prst="wedgeRectCallout">
            <a:avLst>
              <a:gd name="adj1" fmla="val -40967"/>
              <a:gd name="adj2" fmla="val 68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클릭한 부분 </a:t>
            </a:r>
            <a:r>
              <a:rPr lang="ko-KR" altLang="en-US" dirty="0" err="1"/>
              <a:t>로드뷰</a:t>
            </a:r>
            <a:r>
              <a:rPr lang="ko-KR" altLang="en-US" dirty="0"/>
              <a:t> </a:t>
            </a: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A08124A5-E9B4-45E8-856B-2942FABC51BD}"/>
              </a:ext>
            </a:extLst>
          </p:cNvPr>
          <p:cNvSpPr/>
          <p:nvPr/>
        </p:nvSpPr>
        <p:spPr>
          <a:xfrm>
            <a:off x="3153508" y="1869207"/>
            <a:ext cx="462225" cy="524662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8563F37B-1E1F-4ACB-A493-EB087FCD75F4}"/>
              </a:ext>
            </a:extLst>
          </p:cNvPr>
          <p:cNvSpPr/>
          <p:nvPr/>
        </p:nvSpPr>
        <p:spPr>
          <a:xfrm>
            <a:off x="9445858" y="1205802"/>
            <a:ext cx="883848" cy="733425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3B8B9E6-EF1F-49B6-BBE9-62929B96B5C4}"/>
              </a:ext>
            </a:extLst>
          </p:cNvPr>
          <p:cNvSpPr/>
          <p:nvPr/>
        </p:nvSpPr>
        <p:spPr>
          <a:xfrm>
            <a:off x="9140222" y="532278"/>
            <a:ext cx="1531127" cy="542508"/>
          </a:xfrm>
          <a:prstGeom prst="wedgeRectCallout">
            <a:avLst>
              <a:gd name="adj1" fmla="val -17948"/>
              <a:gd name="adj2" fmla="val 902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로드뷰만</a:t>
            </a:r>
            <a:r>
              <a:rPr lang="ko-KR" altLang="en-US" dirty="0"/>
              <a:t> 보고싶다면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9BB2D0-E859-4E6D-8EE5-CF0A271BF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803" y="3134459"/>
            <a:ext cx="5864478" cy="2305424"/>
          </a:xfrm>
          <a:prstGeom prst="rect">
            <a:avLst/>
          </a:prstGeom>
        </p:spPr>
      </p:pic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FB667336-0CF2-4E41-B373-D65F67CAD5B9}"/>
              </a:ext>
            </a:extLst>
          </p:cNvPr>
          <p:cNvSpPr/>
          <p:nvPr/>
        </p:nvSpPr>
        <p:spPr>
          <a:xfrm>
            <a:off x="8197567" y="2251432"/>
            <a:ext cx="1981627" cy="810768"/>
          </a:xfrm>
          <a:prstGeom prst="wedgeRectCallout">
            <a:avLst>
              <a:gd name="adj1" fmla="val -17948"/>
              <a:gd name="adj2" fmla="val 902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이런식으로</a:t>
            </a:r>
            <a:r>
              <a:rPr lang="ko-KR" altLang="en-US" dirty="0"/>
              <a:t> 지도는 </a:t>
            </a:r>
            <a:r>
              <a:rPr lang="ko-KR" altLang="en-US" dirty="0" err="1"/>
              <a:t>지도는</a:t>
            </a:r>
            <a:r>
              <a:rPr lang="ko-KR" altLang="en-US" dirty="0"/>
              <a:t> 사라지고 </a:t>
            </a:r>
            <a:r>
              <a:rPr lang="ko-KR" altLang="en-US" dirty="0" err="1"/>
              <a:t>로드뷰만</a:t>
            </a:r>
            <a:r>
              <a:rPr lang="ko-KR" altLang="en-US" dirty="0"/>
              <a:t> 남습니다</a:t>
            </a:r>
          </a:p>
        </p:txBody>
      </p:sp>
    </p:spTree>
    <p:extLst>
      <p:ext uri="{BB962C8B-B14F-4D97-AF65-F5344CB8AC3E}">
        <p14:creationId xmlns:p14="http://schemas.microsoft.com/office/powerpoint/2010/main" val="29121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5" grpId="0" animBg="1"/>
      <p:bldP spid="10" grpId="0" animBg="1"/>
      <p:bldP spid="1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- 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정보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600BF8-6D46-4C7C-8C3C-8F9005358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97" y="1052680"/>
            <a:ext cx="10627337" cy="1462599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59652BFA-CFE5-44FA-8581-4126A3B0B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130" y="2288313"/>
            <a:ext cx="6943820" cy="410881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fetchBusArrivalInfo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throws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IOException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  &lt;&lt;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log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.info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"==============="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"==========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============"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"http://ws.bus.go.kr/api/rest/arrive/getArrInfoByRouteAll"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"?"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URLEncoder.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serviceKey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"UTF-8"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"="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serviceKey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Service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Key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"&amp;"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URLEncoder.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"UTF-8"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"="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URLEncoder.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busRouteId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"UTF-8"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노선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json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"&lt;&gt;&lt;&gt;&lt;&gt;&lt;&gt;&lt;&gt;&lt;&gt;&lt;&gt;&lt;&gt;&lt;"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URL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urlBuilder.toString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conn.setRequestMethod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conn.setRequestProperty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Content-type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json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: 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conn.getResponseCode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conn.getResponseCode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200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conn.getResponseCode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&lt;=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300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conn.getInputStream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conn.getErrorStream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while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rd.readLine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rd.close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conn.disconnect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sb.toString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sb.toString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29D97D-791B-4A4C-999D-6D8A2E48B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83" y="2434892"/>
            <a:ext cx="3556684" cy="1143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EA912B-FC41-4252-B68E-2FB327A571BC}"/>
              </a:ext>
            </a:extLst>
          </p:cNvPr>
          <p:cNvSpPr/>
          <p:nvPr/>
        </p:nvSpPr>
        <p:spPr>
          <a:xfrm>
            <a:off x="8269793" y="3577892"/>
            <a:ext cx="3340841" cy="2742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 메서드는 주어진 버스 노선 </a:t>
            </a:r>
            <a:r>
              <a:rPr lang="en-US" altLang="ko-KR"/>
              <a:t>ID</a:t>
            </a:r>
            <a:r>
              <a:rPr lang="ko-KR" altLang="en-US"/>
              <a:t>에 따라 버스 도착 정보를 가져와 반환하도록 설계되어 있으며</a:t>
            </a:r>
            <a:r>
              <a:rPr lang="en-US" altLang="ko-KR"/>
              <a:t>, </a:t>
            </a:r>
            <a:r>
              <a:rPr lang="ko-KR" altLang="en-US"/>
              <a:t>응답 코드를 확인하여 오류를 처리합니다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88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- 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정보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D003FD-3844-4C1A-B0EC-5B9BD8D2D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0" y="1213129"/>
            <a:ext cx="3457575" cy="163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E0E2C-D8A3-4D84-9472-7ADEBDBAD523}"/>
              </a:ext>
            </a:extLst>
          </p:cNvPr>
          <p:cNvSpPr txBox="1"/>
          <p:nvPr/>
        </p:nvSpPr>
        <p:spPr>
          <a:xfrm>
            <a:off x="834013" y="2571750"/>
            <a:ext cx="345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</a:rPr>
              <a:t>버스 노선 </a:t>
            </a:r>
            <a:r>
              <a:rPr lang="ko-KR" altLang="en-US" sz="2800" dirty="0" err="1">
                <a:solidFill>
                  <a:srgbClr val="FF0000"/>
                </a:solidFill>
              </a:rPr>
              <a:t>번호입력하기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5B89E4-5E36-41A9-9BDC-C10643950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944" y="831948"/>
            <a:ext cx="6552586" cy="5391881"/>
          </a:xfrm>
          <a:prstGeom prst="rect">
            <a:avLst/>
          </a:prstGeom>
        </p:spPr>
      </p:pic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89D059B1-42B5-43A0-B4AC-A20CD095953C}"/>
              </a:ext>
            </a:extLst>
          </p:cNvPr>
          <p:cNvSpPr/>
          <p:nvPr/>
        </p:nvSpPr>
        <p:spPr>
          <a:xfrm>
            <a:off x="4049486" y="4019341"/>
            <a:ext cx="1778558" cy="11857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19F67-533B-47BF-B625-234AF55962A6}"/>
              </a:ext>
            </a:extLst>
          </p:cNvPr>
          <p:cNvSpPr txBox="1"/>
          <p:nvPr/>
        </p:nvSpPr>
        <p:spPr>
          <a:xfrm>
            <a:off x="834014" y="3919695"/>
            <a:ext cx="3130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버스 도착 정보를 볼 수 있으며 탑승 인원까지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85F3F-6B08-42C9-8BAF-064C1C74D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400" y="1588424"/>
            <a:ext cx="51054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API -  </a:t>
            </a: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영상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5" name="bandicam 2024-06-25 11-49-37-292">
            <a:hlinkClick r:id="" action="ppaction://media"/>
            <a:extLst>
              <a:ext uri="{FF2B5EF4-FFF2-40B4-BE49-F238E27FC236}">
                <a16:creationId xmlns:a16="http://schemas.microsoft.com/office/drawing/2014/main" id="{D1D2FE55-884D-4212-8BDD-8535CCA922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19" end="166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3068" y="1205319"/>
            <a:ext cx="9625864" cy="477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2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2;p34">
            <a:extLst>
              <a:ext uri="{FF2B5EF4-FFF2-40B4-BE49-F238E27FC236}">
                <a16:creationId xmlns:a16="http://schemas.microsoft.com/office/drawing/2014/main" id="{EEB89689-B21D-4EE8-AFF3-81BAE42B9268}"/>
              </a:ext>
            </a:extLst>
          </p:cNvPr>
          <p:cNvSpPr txBox="1"/>
          <p:nvPr/>
        </p:nvSpPr>
        <p:spPr>
          <a:xfrm>
            <a:off x="3842322" y="2941082"/>
            <a:ext cx="4507355" cy="154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ko-KR" altLang="en-US" sz="4800" b="1" i="1" dirty="0" err="1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48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</a:t>
            </a:r>
            <a:r>
              <a:rPr lang="ko-KR" altLang="en-US" sz="4800" b="1" i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박경찬</a:t>
            </a:r>
            <a:endParaRPr sz="4800" b="1" i="1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</p:spTree>
    <p:extLst>
      <p:ext uri="{BB962C8B-B14F-4D97-AF65-F5344CB8AC3E}">
        <p14:creationId xmlns:p14="http://schemas.microsoft.com/office/powerpoint/2010/main" val="3540444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박경찬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AD07C-0717-4E63-92B3-F64D88074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27" y="1003719"/>
            <a:ext cx="1889488" cy="5173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610DA5-F329-471B-8651-03AAAA240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64" y="1836616"/>
            <a:ext cx="4057650" cy="1962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5EFD31-47E5-4C16-8E54-D4219D0D2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62" y="4027089"/>
            <a:ext cx="1714500" cy="4280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73BF4-894B-4556-8851-D3991CD31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64" y="4683494"/>
            <a:ext cx="3514725" cy="1885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29ABE3-A9B7-42E1-9FE3-E4E85A1C9CFB}"/>
              </a:ext>
            </a:extLst>
          </p:cNvPr>
          <p:cNvSpPr txBox="1"/>
          <p:nvPr/>
        </p:nvSpPr>
        <p:spPr>
          <a:xfrm>
            <a:off x="4502330" y="1023481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bus.dic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7CD85-A18B-44BD-B064-DBB7A3AA8248}"/>
              </a:ext>
            </a:extLst>
          </p:cNvPr>
          <p:cNvSpPr txBox="1"/>
          <p:nvPr/>
        </p:nvSpPr>
        <p:spPr>
          <a:xfrm>
            <a:off x="4502330" y="3059668"/>
            <a:ext cx="342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dic</a:t>
            </a:r>
            <a:r>
              <a:rPr lang="en-US" altLang="ko-KR" dirty="0"/>
              <a:t> </a:t>
            </a:r>
            <a:r>
              <a:rPr lang="ko-KR" altLang="en-US" dirty="0"/>
              <a:t>파일 </a:t>
            </a:r>
            <a:r>
              <a:rPr lang="en-US" altLang="ko-KR" dirty="0"/>
              <a:t>-&gt;</a:t>
            </a:r>
            <a:r>
              <a:rPr lang="ko-KR" altLang="en-US" dirty="0"/>
              <a:t>   </a:t>
            </a:r>
            <a:r>
              <a:rPr lang="en-US" altLang="ko-KR" dirty="0" err="1"/>
              <a:t>komoran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1532-FF1E-42A0-948D-76A7F28FFF26}"/>
              </a:ext>
            </a:extLst>
          </p:cNvPr>
          <p:cNvSpPr txBox="1"/>
          <p:nvPr/>
        </p:nvSpPr>
        <p:spPr>
          <a:xfrm>
            <a:off x="4384765" y="5465187"/>
            <a:ext cx="342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 저장된 데이터 추출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4C3231-14E1-40BD-92E3-93C8B87A06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9152" y="439951"/>
            <a:ext cx="2365972" cy="5373188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FA80C24-2F8A-4562-9FF6-FF5F779ED618}"/>
              </a:ext>
            </a:extLst>
          </p:cNvPr>
          <p:cNvSpPr/>
          <p:nvPr/>
        </p:nvSpPr>
        <p:spPr>
          <a:xfrm>
            <a:off x="7217228" y="2915906"/>
            <a:ext cx="1180012" cy="1026188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39E37-1686-41E9-A5AA-0A035CB8F1D1}"/>
              </a:ext>
            </a:extLst>
          </p:cNvPr>
          <p:cNvSpPr txBox="1"/>
          <p:nvPr/>
        </p:nvSpPr>
        <p:spPr>
          <a:xfrm>
            <a:off x="9116832" y="6048717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추출완료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092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/>
          <p:nvPr/>
        </p:nvSpPr>
        <p:spPr>
          <a:xfrm>
            <a:off x="1760157" y="1588522"/>
            <a:ext cx="8485567" cy="16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누구나 사용할 수 있도록 공개된 </a:t>
            </a:r>
            <a:r>
              <a:rPr lang="ko-KR" sz="24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API</a:t>
            </a:r>
            <a:endParaRPr sz="2400" dirty="0">
              <a:solidFill>
                <a:srgbClr val="FF0000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API</a:t>
            </a: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중 </a:t>
            </a:r>
            <a:r>
              <a:rPr lang="ko-KR" sz="2400" dirty="0">
                <a:solidFill>
                  <a:srgbClr val="00B05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플랫폼의 기능/콘텐츠</a:t>
            </a: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를 외부에서 웹 프로토콜로 호출해 사용할 수 있게 </a:t>
            </a:r>
            <a:r>
              <a:rPr lang="ko-KR" sz="2400" dirty="0">
                <a:solidFill>
                  <a:srgbClr val="00B05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개방(</a:t>
            </a:r>
            <a:r>
              <a:rPr lang="ko-KR" sz="2400" dirty="0" err="1">
                <a:solidFill>
                  <a:srgbClr val="00B05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open</a:t>
            </a:r>
            <a:r>
              <a:rPr lang="ko-KR" sz="2400" dirty="0">
                <a:solidFill>
                  <a:srgbClr val="00B05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)</a:t>
            </a: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한 것</a:t>
            </a:r>
            <a:endParaRPr sz="2400" dirty="0">
              <a:solidFill>
                <a:srgbClr val="00B050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간단하고 직관적인 인터페이스 제공을 통해 데이터를 표준화하고 프로그래밍을 하는 등 외부 개발자나 </a:t>
            </a:r>
            <a:r>
              <a:rPr lang="ko-KR" sz="2400" dirty="0">
                <a:solidFill>
                  <a:srgbClr val="0070C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사용자 참여를 유도</a:t>
            </a:r>
            <a:r>
              <a:rPr lang="ko-KR" sz="24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하는 </a:t>
            </a:r>
            <a:r>
              <a:rPr lang="ko-KR" sz="2400" dirty="0">
                <a:solidFill>
                  <a:srgbClr val="0070C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사용자 중심의 비즈니스 모델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1605330" y="852546"/>
            <a:ext cx="60940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 err="1">
                <a:solidFill>
                  <a:srgbClr val="00B05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Open</a:t>
            </a:r>
            <a:r>
              <a:rPr lang="ko-KR" sz="3600" b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3600" b="1" dirty="0">
                <a:solidFill>
                  <a:srgbClr val="FF0000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API</a:t>
            </a:r>
            <a:r>
              <a:rPr lang="ko-KR" sz="3600" b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란?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cxnSp>
        <p:nvCxnSpPr>
          <p:cNvPr id="208" name="Google Shape;208;p27"/>
          <p:cNvCxnSpPr/>
          <p:nvPr/>
        </p:nvCxnSpPr>
        <p:spPr>
          <a:xfrm>
            <a:off x="1695281" y="1588522"/>
            <a:ext cx="71412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박경찬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07480-E4F6-4270-BCAE-CE598624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28" y="1422168"/>
            <a:ext cx="5371274" cy="18135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264197-9389-4FAC-AF88-7897F57FC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28" y="3827885"/>
            <a:ext cx="1851660" cy="12155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40BD22-9B26-4D5F-B2F0-5B17DC28D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568" y="3839388"/>
            <a:ext cx="3170628" cy="1064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D98163-5EDE-46AA-B71C-363B78B0133E}"/>
              </a:ext>
            </a:extLst>
          </p:cNvPr>
          <p:cNvSpPr txBox="1"/>
          <p:nvPr/>
        </p:nvSpPr>
        <p:spPr>
          <a:xfrm>
            <a:off x="7737564" y="856907"/>
            <a:ext cx="154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키워드입력 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995AB8F-3F2C-429F-92E0-2B35D7699294}"/>
              </a:ext>
            </a:extLst>
          </p:cNvPr>
          <p:cNvSpPr/>
          <p:nvPr/>
        </p:nvSpPr>
        <p:spPr>
          <a:xfrm>
            <a:off x="8316684" y="1422168"/>
            <a:ext cx="365759" cy="738419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8CF00A-C744-429B-884D-B0DF633EE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120" y="2449516"/>
            <a:ext cx="4124884" cy="8903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220806-692E-4821-BE85-F36472EE5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120" y="3628879"/>
            <a:ext cx="4124885" cy="8067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44F8D0-95A8-49EE-A05F-A86B23DBE48E}"/>
              </a:ext>
            </a:extLst>
          </p:cNvPr>
          <p:cNvSpPr txBox="1"/>
          <p:nvPr/>
        </p:nvSpPr>
        <p:spPr>
          <a:xfrm>
            <a:off x="6704164" y="4903895"/>
            <a:ext cx="35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키워드에 해당하는 </a:t>
            </a:r>
            <a:r>
              <a:rPr lang="ko-KR" altLang="en-US" dirty="0" err="1"/>
              <a:t>매서드</a:t>
            </a:r>
            <a:r>
              <a:rPr lang="ko-KR" altLang="en-US" dirty="0"/>
              <a:t> 호출 </a:t>
            </a:r>
          </a:p>
        </p:txBody>
      </p:sp>
    </p:spTree>
    <p:extLst>
      <p:ext uri="{BB962C8B-B14F-4D97-AF65-F5344CB8AC3E}">
        <p14:creationId xmlns:p14="http://schemas.microsoft.com/office/powerpoint/2010/main" val="570371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박경찬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9AC767-D187-4C51-A8A4-C158C835E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92" y="1285875"/>
            <a:ext cx="2990850" cy="2143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079866-6F65-43A1-A4C6-0C132E021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811" y="1339115"/>
            <a:ext cx="5508175" cy="17042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898D6E-BB4F-44A9-96B5-23C671550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978" y="4228383"/>
            <a:ext cx="6505575" cy="154305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5F11380-7143-40E6-94E0-DCD7C289BE63}"/>
              </a:ext>
            </a:extLst>
          </p:cNvPr>
          <p:cNvSpPr/>
          <p:nvPr/>
        </p:nvSpPr>
        <p:spPr>
          <a:xfrm>
            <a:off x="3714473" y="1938708"/>
            <a:ext cx="1019724" cy="50509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4C00282-BEAC-4009-92C2-D42327723512}"/>
              </a:ext>
            </a:extLst>
          </p:cNvPr>
          <p:cNvSpPr/>
          <p:nvPr/>
        </p:nvSpPr>
        <p:spPr>
          <a:xfrm>
            <a:off x="1658435" y="4747359"/>
            <a:ext cx="1019724" cy="50509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0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-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박경찬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A9C653-3F80-49EE-9F1F-BEF99967D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346" y="1036936"/>
            <a:ext cx="3386058" cy="643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DCB97-63EB-4102-8E4A-7017A43E23CD}"/>
              </a:ext>
            </a:extLst>
          </p:cNvPr>
          <p:cNvSpPr txBox="1"/>
          <p:nvPr/>
        </p:nvSpPr>
        <p:spPr>
          <a:xfrm>
            <a:off x="6772752" y="1425067"/>
            <a:ext cx="32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함수 호출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97D654-31E1-4CE0-8695-2C0B84525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49" y="1758566"/>
            <a:ext cx="4050985" cy="3772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359AE1-3CE6-4A06-9CAA-495879534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435" y="2467331"/>
            <a:ext cx="2584628" cy="163030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1C01EAC-B2AE-4A33-815A-70AA33A711D1}"/>
              </a:ext>
            </a:extLst>
          </p:cNvPr>
          <p:cNvSpPr/>
          <p:nvPr/>
        </p:nvSpPr>
        <p:spPr>
          <a:xfrm>
            <a:off x="5288738" y="1503739"/>
            <a:ext cx="1019724" cy="50509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C7DB62F-373B-4B15-A58A-494752822CDC}"/>
              </a:ext>
            </a:extLst>
          </p:cNvPr>
          <p:cNvSpPr/>
          <p:nvPr/>
        </p:nvSpPr>
        <p:spPr>
          <a:xfrm>
            <a:off x="5288738" y="3176451"/>
            <a:ext cx="1019724" cy="50509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FE6CFBB-ADCF-4650-8426-0167BC6F8434}"/>
              </a:ext>
            </a:extLst>
          </p:cNvPr>
          <p:cNvSpPr/>
          <p:nvPr/>
        </p:nvSpPr>
        <p:spPr>
          <a:xfrm>
            <a:off x="5288738" y="5214922"/>
            <a:ext cx="1019724" cy="50509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BD4F83-6B83-4CC7-9CF7-ACC922E729F2}"/>
              </a:ext>
            </a:extLst>
          </p:cNvPr>
          <p:cNvSpPr txBox="1"/>
          <p:nvPr/>
        </p:nvSpPr>
        <p:spPr>
          <a:xfrm>
            <a:off x="6855483" y="3176451"/>
            <a:ext cx="32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키워드 </a:t>
            </a:r>
            <a:r>
              <a:rPr lang="ko-KR" altLang="en-US" dirty="0" err="1"/>
              <a:t>입력값</a:t>
            </a:r>
            <a:r>
              <a:rPr lang="ko-KR" altLang="en-US" dirty="0"/>
              <a:t> 추가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A53EC1-E2C1-41EC-8B8D-79D0423C4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56" y="4337595"/>
            <a:ext cx="1895957" cy="20544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7F5489-B4CD-4E6D-959F-DB08B7C95CB0}"/>
              </a:ext>
            </a:extLst>
          </p:cNvPr>
          <p:cNvSpPr txBox="1"/>
          <p:nvPr/>
        </p:nvSpPr>
        <p:spPr>
          <a:xfrm>
            <a:off x="6855483" y="5005805"/>
            <a:ext cx="323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별도의 키워드 입력없이</a:t>
            </a:r>
            <a:br>
              <a:rPr lang="en-US" altLang="ko-KR" dirty="0"/>
            </a:br>
            <a:r>
              <a:rPr lang="ko-KR" altLang="en-US" dirty="0"/>
              <a:t>검색 가능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1118378-9DA8-4635-9125-262513402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0263" y="4337594"/>
            <a:ext cx="2293871" cy="20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95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CB174-CDC4-4934-8579-67854D40FD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1196876" y="352003"/>
            <a:ext cx="599841" cy="558552"/>
          </a:xfrm>
          <a:prstGeom prst="rect">
            <a:avLst/>
          </a:prstGeom>
        </p:spPr>
      </p:pic>
      <p:sp>
        <p:nvSpPr>
          <p:cNvPr id="3" name="Google Shape;224;p34">
            <a:extLst>
              <a:ext uri="{FF2B5EF4-FFF2-40B4-BE49-F238E27FC236}">
                <a16:creationId xmlns:a16="http://schemas.microsoft.com/office/drawing/2014/main" id="{0ACF499A-2A59-423F-8B5A-277F163F99F6}"/>
              </a:ext>
            </a:extLst>
          </p:cNvPr>
          <p:cNvSpPr/>
          <p:nvPr/>
        </p:nvSpPr>
        <p:spPr>
          <a:xfrm>
            <a:off x="1658435" y="532278"/>
            <a:ext cx="2647950" cy="378276"/>
          </a:xfrm>
          <a:prstGeom prst="roundRect">
            <a:avLst>
              <a:gd name="adj" fmla="val 50000"/>
            </a:avLst>
          </a:prstGeom>
          <a:solidFill>
            <a:srgbClr val="EC4E3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버스 </a:t>
            </a:r>
            <a:r>
              <a:rPr lang="ko-KR" altLang="en-US" sz="1600" dirty="0" err="1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챗봇</a:t>
            </a:r>
            <a:r>
              <a:rPr lang="en-US" altLang="ko-KR" sz="1600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 </a:t>
            </a:r>
            <a:r>
              <a:rPr lang="en-US" altLang="ko-KR" sz="160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- </a:t>
            </a:r>
            <a:r>
              <a:rPr lang="ko-KR" altLang="en-US" sz="160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영상</a:t>
            </a:r>
            <a:endParaRPr sz="1600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2" name="bandicam 2024-06-25 12-39-08-097">
            <a:hlinkClick r:id="" action="ppaction://media"/>
            <a:extLst>
              <a:ext uri="{FF2B5EF4-FFF2-40B4-BE49-F238E27FC236}">
                <a16:creationId xmlns:a16="http://schemas.microsoft.com/office/drawing/2014/main" id="{66A6E498-6CFC-4DB1-9334-2C7C0CAD13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6385" y="910554"/>
            <a:ext cx="11255342" cy="5415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60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;p35">
            <a:extLst>
              <a:ext uri="{FF2B5EF4-FFF2-40B4-BE49-F238E27FC236}">
                <a16:creationId xmlns:a16="http://schemas.microsoft.com/office/drawing/2014/main" id="{41D6D9F1-D7E7-4B38-A1C8-393BD37FFC0E}"/>
              </a:ext>
            </a:extLst>
          </p:cNvPr>
          <p:cNvSpPr txBox="1"/>
          <p:nvPr/>
        </p:nvSpPr>
        <p:spPr>
          <a:xfrm>
            <a:off x="3517302" y="2286394"/>
            <a:ext cx="5157396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04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후기</a:t>
            </a:r>
            <a:endParaRPr sz="7200" b="1" i="1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</p:spTree>
    <p:extLst>
      <p:ext uri="{BB962C8B-B14F-4D97-AF65-F5344CB8AC3E}">
        <p14:creationId xmlns:p14="http://schemas.microsoft.com/office/powerpoint/2010/main" val="1440925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F3A03582-4A5A-4886-8338-3C8349A1A48F}"/>
              </a:ext>
            </a:extLst>
          </p:cNvPr>
          <p:cNvGrpSpPr/>
          <p:nvPr/>
        </p:nvGrpSpPr>
        <p:grpSpPr>
          <a:xfrm>
            <a:off x="880923" y="1900444"/>
            <a:ext cx="3058607" cy="1286168"/>
            <a:chOff x="1270327" y="1422277"/>
            <a:chExt cx="3362298" cy="1365798"/>
          </a:xfrm>
        </p:grpSpPr>
        <p:pic>
          <p:nvPicPr>
            <p:cNvPr id="27" name="Google Shape;349;p43">
              <a:extLst>
                <a:ext uri="{FF2B5EF4-FFF2-40B4-BE49-F238E27FC236}">
                  <a16:creationId xmlns:a16="http://schemas.microsoft.com/office/drawing/2014/main" id="{C1E7AFB8-6218-4F3E-90C0-5567111E860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70327" y="1434482"/>
              <a:ext cx="843739" cy="13535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415;p47">
              <a:extLst>
                <a:ext uri="{FF2B5EF4-FFF2-40B4-BE49-F238E27FC236}">
                  <a16:creationId xmlns:a16="http://schemas.microsoft.com/office/drawing/2014/main" id="{054C79F8-C095-4F57-87CE-CA1825E9B1F2}"/>
                </a:ext>
              </a:extLst>
            </p:cNvPr>
            <p:cNvSpPr txBox="1"/>
            <p:nvPr/>
          </p:nvSpPr>
          <p:spPr>
            <a:xfrm>
              <a:off x="2354294" y="1760837"/>
              <a:ext cx="2278331" cy="882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altLang="ko-KR" sz="12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api</a:t>
              </a:r>
              <a:r>
                <a:rPr lang="ko-KR" altLang="en-US" sz="12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를</a:t>
              </a:r>
              <a:r>
                <a:rPr lang="ko-KR" altLang="en-US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 활용하여 실시간으로 데이터를 수집하고 관리할 수 있게 되었다</a:t>
              </a:r>
              <a:r>
                <a:rPr lang="en-US" altLang="ko-KR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. </a:t>
              </a:r>
              <a:r>
                <a:rPr lang="ko-KR" altLang="en-US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다른 </a:t>
              </a:r>
              <a:r>
                <a:rPr lang="en-US" altLang="ko-KR" sz="12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api</a:t>
              </a:r>
              <a:r>
                <a:rPr lang="ko-KR" altLang="en-US" sz="1200" dirty="0" err="1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를</a:t>
              </a:r>
              <a:r>
                <a:rPr lang="ko-KR" altLang="en-US"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 사용하는 것에도 자신감이 생겼다</a:t>
              </a:r>
              <a:r>
                <a:rPr lang="en-US" altLang="ko-KR" sz="120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Poppins ExtraLight"/>
                <a:sym typeface="Poppins ExtraLight"/>
              </a:endParaRPr>
            </a:p>
          </p:txBody>
        </p:sp>
        <p:sp>
          <p:nvSpPr>
            <p:cNvPr id="29" name="Google Shape;416;p47">
              <a:extLst>
                <a:ext uri="{FF2B5EF4-FFF2-40B4-BE49-F238E27FC236}">
                  <a16:creationId xmlns:a16="http://schemas.microsoft.com/office/drawing/2014/main" id="{D4A7A231-5BA9-4EB4-8EA6-F2F2ED25FFE6}"/>
                </a:ext>
              </a:extLst>
            </p:cNvPr>
            <p:cNvSpPr/>
            <p:nvPr/>
          </p:nvSpPr>
          <p:spPr>
            <a:xfrm>
              <a:off x="2354293" y="1422277"/>
              <a:ext cx="2273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Merienda Black"/>
                  <a:sym typeface="Merienda Black"/>
                </a:rPr>
                <a:t>왕</a:t>
              </a:r>
              <a:r>
                <a:rPr lang="en-US" altLang="ko-KR" sz="16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Merienda Black"/>
                  <a:sym typeface="Merienda Black"/>
                </a:rPr>
                <a:t>**</a:t>
              </a:r>
              <a:endParaRPr sz="16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FE0F22-6045-4B30-B621-C32FE36D29FB}"/>
              </a:ext>
            </a:extLst>
          </p:cNvPr>
          <p:cNvGrpSpPr/>
          <p:nvPr/>
        </p:nvGrpSpPr>
        <p:grpSpPr>
          <a:xfrm>
            <a:off x="4743848" y="1701646"/>
            <a:ext cx="2891847" cy="2376849"/>
            <a:chOff x="4738759" y="1633642"/>
            <a:chExt cx="2891847" cy="2376849"/>
          </a:xfrm>
        </p:grpSpPr>
        <p:pic>
          <p:nvPicPr>
            <p:cNvPr id="424" name="Google Shape;424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38759" y="1633642"/>
              <a:ext cx="715837" cy="1310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415;p47">
              <a:extLst>
                <a:ext uri="{FF2B5EF4-FFF2-40B4-BE49-F238E27FC236}">
                  <a16:creationId xmlns:a16="http://schemas.microsoft.com/office/drawing/2014/main" id="{57DF518A-5B9E-4500-8A8E-F4514D769DB6}"/>
                </a:ext>
              </a:extLst>
            </p:cNvPr>
            <p:cNvSpPr txBox="1"/>
            <p:nvPr/>
          </p:nvSpPr>
          <p:spPr>
            <a:xfrm>
              <a:off x="5558060" y="2071539"/>
              <a:ext cx="2072546" cy="1938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ko-KR" altLang="en-US" sz="120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초반에 알 수 없는 오류로 시간이 지체되어 걱정이 많았는데</a:t>
              </a:r>
              <a:r>
                <a:rPr lang="en-US" altLang="ko-KR" sz="120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, </a:t>
              </a:r>
              <a:r>
                <a:rPr lang="ko-KR" altLang="en-US" sz="120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해결 한 후에는 매우 순조롭게 진행이 되었습니다</a:t>
              </a:r>
              <a:r>
                <a:rPr lang="en-US" altLang="ko-KR" sz="120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. </a:t>
              </a:r>
              <a:r>
                <a:rPr lang="ko-KR" altLang="en-US" sz="120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다음에는  좀 더 다양한 종류의 </a:t>
              </a:r>
              <a:r>
                <a:rPr lang="en-US" altLang="ko-KR" sz="120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API </a:t>
              </a:r>
              <a:r>
                <a:rPr lang="ko-KR" altLang="en-US" sz="120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데이터들을 이용해보고 싶습니다</a:t>
              </a:r>
              <a:r>
                <a:rPr lang="en-US" altLang="ko-KR" sz="120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. </a:t>
              </a:r>
              <a:r>
                <a:rPr lang="ko-KR" altLang="en-US" sz="120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두명이서 과제를 하다보니 각각 공부를 하고자 중간에 역할을 바꾸었는데 이것이 공부에 큰 도움이 되었다고 생각합니다</a:t>
              </a:r>
              <a:r>
                <a:rPr lang="en-US" altLang="ko-KR" sz="120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rPr>
                <a:t>.</a:t>
              </a:r>
              <a:endParaRPr lang="ko-KR" altLang="en-US" sz="12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Poppins ExtraLight"/>
                <a:sym typeface="Poppins ExtraLight"/>
              </a:endParaRPr>
            </a:p>
          </p:txBody>
        </p:sp>
        <p:sp>
          <p:nvSpPr>
            <p:cNvPr id="33" name="Google Shape;416;p47">
              <a:extLst>
                <a:ext uri="{FF2B5EF4-FFF2-40B4-BE49-F238E27FC236}">
                  <a16:creationId xmlns:a16="http://schemas.microsoft.com/office/drawing/2014/main" id="{2A536B09-EC4B-410F-ABCC-2A0E331A4038}"/>
                </a:ext>
              </a:extLst>
            </p:cNvPr>
            <p:cNvSpPr/>
            <p:nvPr/>
          </p:nvSpPr>
          <p:spPr>
            <a:xfrm>
              <a:off x="5558059" y="1752718"/>
              <a:ext cx="2068056" cy="347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Merienda Black"/>
                  <a:sym typeface="Merienda Black"/>
                </a:rPr>
                <a:t>심</a:t>
              </a:r>
              <a:r>
                <a:rPr lang="en-US" altLang="ko-KR" sz="16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Merienda Black"/>
                  <a:sym typeface="Merienda Black"/>
                </a:rPr>
                <a:t>**</a:t>
              </a:r>
              <a:endParaRPr sz="16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19AEDB-47A3-4F87-AB20-684BF9692CB2}"/>
              </a:ext>
            </a:extLst>
          </p:cNvPr>
          <p:cNvGrpSpPr/>
          <p:nvPr/>
        </p:nvGrpSpPr>
        <p:grpSpPr>
          <a:xfrm>
            <a:off x="8444504" y="1690153"/>
            <a:ext cx="2758166" cy="2192183"/>
            <a:chOff x="8868907" y="1633642"/>
            <a:chExt cx="2758166" cy="2192183"/>
          </a:xfrm>
        </p:grpSpPr>
        <p:pic>
          <p:nvPicPr>
            <p:cNvPr id="425" name="Google Shape;425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868907" y="1633642"/>
              <a:ext cx="582157" cy="12156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415;p47">
              <a:extLst>
                <a:ext uri="{FF2B5EF4-FFF2-40B4-BE49-F238E27FC236}">
                  <a16:creationId xmlns:a16="http://schemas.microsoft.com/office/drawing/2014/main" id="{0B566FCF-3851-40F4-A17C-06340A5D8CED}"/>
                </a:ext>
              </a:extLst>
            </p:cNvPr>
            <p:cNvSpPr txBox="1"/>
            <p:nvPr/>
          </p:nvSpPr>
          <p:spPr>
            <a:xfrm>
              <a:off x="9554527" y="2071539"/>
              <a:ext cx="2072546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ko-KR" altLang="en-US" sz="1200" dirty="0"/>
                <a:t>이번 프로젝트는 </a:t>
              </a:r>
              <a:r>
                <a:rPr lang="en-US" altLang="ko-KR" sz="1200" dirty="0"/>
                <a:t>API</a:t>
              </a:r>
              <a:r>
                <a:rPr lang="ko-KR" altLang="en-US" sz="1200" dirty="0"/>
                <a:t>와 </a:t>
              </a:r>
              <a:r>
                <a:rPr lang="ko-KR" altLang="en-US" sz="1200" dirty="0" err="1"/>
                <a:t>챗봇</a:t>
              </a:r>
              <a:r>
                <a:rPr lang="ko-KR" altLang="en-US" sz="1200" dirty="0"/>
                <a:t> 작업을 팀원과 함께 번갈아 맡아 진행했습니다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덕분에 양쪽 모두에 대해 깊이 있게 배울 수 있었고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결과물도 만족스러웠습니다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서로의 협업이 큰 도움이 되었고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 경험을 바탕으로 앞으로 더 나은 프로젝트를 진행하고 싶습니다</a:t>
              </a:r>
              <a:r>
                <a:rPr lang="en-US" altLang="ko-KR" sz="1200" dirty="0"/>
                <a:t>.</a:t>
              </a:r>
              <a:endParaRPr lang="ko-KR" altLang="en-US" sz="12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Poppins ExtraLight"/>
                <a:sym typeface="Poppins ExtraLight"/>
              </a:endParaRPr>
            </a:p>
          </p:txBody>
        </p:sp>
        <p:sp>
          <p:nvSpPr>
            <p:cNvPr id="37" name="Google Shape;416;p47">
              <a:extLst>
                <a:ext uri="{FF2B5EF4-FFF2-40B4-BE49-F238E27FC236}">
                  <a16:creationId xmlns:a16="http://schemas.microsoft.com/office/drawing/2014/main" id="{818B126E-9C18-49D3-86FE-C87F71221884}"/>
                </a:ext>
              </a:extLst>
            </p:cNvPr>
            <p:cNvSpPr/>
            <p:nvPr/>
          </p:nvSpPr>
          <p:spPr>
            <a:xfrm>
              <a:off x="9554526" y="1752718"/>
              <a:ext cx="2068056" cy="347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Merienda Black"/>
                  <a:sym typeface="Merienda Black"/>
                </a:rPr>
                <a:t>이</a:t>
              </a:r>
              <a:r>
                <a:rPr lang="en-US" altLang="ko-KR" sz="16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Merienda Black"/>
                  <a:sym typeface="Merienda Black"/>
                </a:rPr>
                <a:t>**</a:t>
              </a:r>
              <a:endParaRPr sz="16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21BF6B-F370-4E3D-8C65-9B002A66C4D6}"/>
              </a:ext>
            </a:extLst>
          </p:cNvPr>
          <p:cNvGrpSpPr/>
          <p:nvPr/>
        </p:nvGrpSpPr>
        <p:grpSpPr>
          <a:xfrm>
            <a:off x="1873628" y="3952135"/>
            <a:ext cx="3280020" cy="1977955"/>
            <a:chOff x="1878931" y="3824584"/>
            <a:chExt cx="3280020" cy="197795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504F78F-D314-4316-A86C-1EDBDB91A10F}"/>
                </a:ext>
              </a:extLst>
            </p:cNvPr>
            <p:cNvGrpSpPr/>
            <p:nvPr/>
          </p:nvGrpSpPr>
          <p:grpSpPr>
            <a:xfrm>
              <a:off x="3086404" y="3914098"/>
              <a:ext cx="2072547" cy="1888441"/>
              <a:chOff x="2354293" y="1422277"/>
              <a:chExt cx="2278332" cy="2005358"/>
            </a:xfrm>
          </p:grpSpPr>
          <p:sp>
            <p:nvSpPr>
              <p:cNvPr id="40" name="Google Shape;415;p47">
                <a:extLst>
                  <a:ext uri="{FF2B5EF4-FFF2-40B4-BE49-F238E27FC236}">
                    <a16:creationId xmlns:a16="http://schemas.microsoft.com/office/drawing/2014/main" id="{A9C944C5-625A-44D9-8AD9-88B4050E91AB}"/>
                  </a:ext>
                </a:extLst>
              </p:cNvPr>
              <p:cNvSpPr txBox="1"/>
              <p:nvPr/>
            </p:nvSpPr>
            <p:spPr>
              <a:xfrm>
                <a:off x="2354294" y="1760837"/>
                <a:ext cx="2278331" cy="1666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cs typeface="Poppins ExtraLight"/>
                    <a:sym typeface="Poppins ExtraLight"/>
                  </a:rPr>
                  <a:t>이번에 욕심을 부려 최대한 많은 기능을 넣어보려고 했는데 생각보다 잘 진행이 안되어서 너무 아쉬웠습니다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cs typeface="Poppins ExtraLight"/>
                    <a:sym typeface="Poppins ExtraLight"/>
                  </a:rPr>
                  <a:t>.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cs typeface="Poppins ExtraLight"/>
                    <a:sym typeface="Poppins ExtraLight"/>
                  </a:rPr>
                  <a:t>아직 제가 많이 부족한걸 느끼고 개인적으로도 더 수정을 해서 더 좋은 기능을 구현 할 수 있도록 노력해보겠습니다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cs typeface="Poppins ExtraLight"/>
                    <a:sym typeface="Poppins ExtraLight"/>
                  </a:rPr>
                  <a:t>.</a:t>
                </a:r>
                <a:endParaRPr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endParaRPr>
              </a:p>
            </p:txBody>
          </p:sp>
          <p:sp>
            <p:nvSpPr>
              <p:cNvPr id="41" name="Google Shape;416;p47">
                <a:extLst>
                  <a:ext uri="{FF2B5EF4-FFF2-40B4-BE49-F238E27FC236}">
                    <a16:creationId xmlns:a16="http://schemas.microsoft.com/office/drawing/2014/main" id="{712308C7-54C9-437B-AE43-2A202D0AF2C8}"/>
                  </a:ext>
                </a:extLst>
              </p:cNvPr>
              <p:cNvSpPr/>
              <p:nvPr/>
            </p:nvSpPr>
            <p:spPr>
              <a:xfrm>
                <a:off x="2354293" y="1422277"/>
                <a:ext cx="22733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r>
                  <a:rPr lang="ko-KR" altLang="en-US" sz="1600" dirty="0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cs typeface="Merienda Black"/>
                    <a:sym typeface="Merienda Black"/>
                  </a:rPr>
                  <a:t>조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cs typeface="Merienda Black"/>
                    <a:sym typeface="Merienda Black"/>
                  </a:rPr>
                  <a:t>**</a:t>
                </a:r>
                <a:endParaRPr sz="16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Merienda Black"/>
                  <a:sym typeface="Merienda Black"/>
                </a:endParaRPr>
              </a:p>
            </p:txBody>
          </p:sp>
        </p:grpSp>
        <p:pic>
          <p:nvPicPr>
            <p:cNvPr id="55" name="Google Shape;247;p36">
              <a:extLst>
                <a:ext uri="{FF2B5EF4-FFF2-40B4-BE49-F238E27FC236}">
                  <a16:creationId xmlns:a16="http://schemas.microsoft.com/office/drawing/2014/main" id="{A258B14D-8B6B-4E8E-A8D1-DF169CD45F3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78931" y="3824584"/>
              <a:ext cx="1073198" cy="12058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F463F1-BFB8-43BF-9ED5-361FEACB5777}"/>
              </a:ext>
            </a:extLst>
          </p:cNvPr>
          <p:cNvGrpSpPr/>
          <p:nvPr/>
        </p:nvGrpSpPr>
        <p:grpSpPr>
          <a:xfrm>
            <a:off x="6597176" y="4018071"/>
            <a:ext cx="3259259" cy="861715"/>
            <a:chOff x="6667046" y="3824585"/>
            <a:chExt cx="3259259" cy="86171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A751F2-3FC3-4F7C-921E-EBEB80903403}"/>
                </a:ext>
              </a:extLst>
            </p:cNvPr>
            <p:cNvGrpSpPr/>
            <p:nvPr/>
          </p:nvGrpSpPr>
          <p:grpSpPr>
            <a:xfrm>
              <a:off x="7853758" y="3824585"/>
              <a:ext cx="2072547" cy="595780"/>
              <a:chOff x="2354293" y="1422277"/>
              <a:chExt cx="2278332" cy="632666"/>
            </a:xfrm>
          </p:grpSpPr>
          <p:sp>
            <p:nvSpPr>
              <p:cNvPr id="44" name="Google Shape;415;p47">
                <a:extLst>
                  <a:ext uri="{FF2B5EF4-FFF2-40B4-BE49-F238E27FC236}">
                    <a16:creationId xmlns:a16="http://schemas.microsoft.com/office/drawing/2014/main" id="{36B83BD0-77A9-4068-A3C9-D6D694FE2BC5}"/>
                  </a:ext>
                </a:extLst>
              </p:cNvPr>
              <p:cNvSpPr txBox="1"/>
              <p:nvPr/>
            </p:nvSpPr>
            <p:spPr>
              <a:xfrm>
                <a:off x="2354294" y="1760837"/>
                <a:ext cx="2278331" cy="29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r>
                  <a:rPr lang="ko-KR" altLang="en-US" sz="1200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cs typeface="Poppins ExtraLight"/>
                    <a:sym typeface="Poppins ExtraLight"/>
                  </a:rPr>
                  <a:t>흥미로웠다</a:t>
                </a:r>
                <a:endParaRPr sz="12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Poppins ExtraLight"/>
                  <a:sym typeface="Poppins ExtraLight"/>
                </a:endParaRPr>
              </a:p>
            </p:txBody>
          </p:sp>
          <p:sp>
            <p:nvSpPr>
              <p:cNvPr id="45" name="Google Shape;416;p47">
                <a:extLst>
                  <a:ext uri="{FF2B5EF4-FFF2-40B4-BE49-F238E27FC236}">
                    <a16:creationId xmlns:a16="http://schemas.microsoft.com/office/drawing/2014/main" id="{36DDCE40-B06D-4BBE-8E04-E98A9E0C66B3}"/>
                  </a:ext>
                </a:extLst>
              </p:cNvPr>
              <p:cNvSpPr/>
              <p:nvPr/>
            </p:nvSpPr>
            <p:spPr>
              <a:xfrm>
                <a:off x="2354293" y="1422277"/>
                <a:ext cx="22733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r>
                  <a:rPr lang="ko-KR" altLang="en-US" sz="1600" dirty="0" err="1">
                    <a:solidFill>
                      <a:schemeClr val="dk1"/>
                    </a:solidFill>
                    <a:latin typeface="메이플스토리 OTF" panose="02000300000000000000" pitchFamily="50" charset="-127"/>
                    <a:ea typeface="메이플스토리 OTF" panose="02000300000000000000" pitchFamily="50" charset="-127"/>
                    <a:cs typeface="Merienda Black"/>
                    <a:sym typeface="Merienda Black"/>
                  </a:rPr>
                  <a:t>박경찬</a:t>
                </a:r>
                <a:endParaRPr sz="1600" dirty="0">
                  <a:solidFill>
                    <a:schemeClr val="dk1"/>
                  </a:solidFill>
                  <a:latin typeface="메이플스토리 OTF" panose="02000300000000000000" pitchFamily="50" charset="-127"/>
                  <a:ea typeface="메이플스토리 OTF" panose="02000300000000000000" pitchFamily="50" charset="-127"/>
                  <a:cs typeface="Merienda Black"/>
                  <a:sym typeface="Merienda Black"/>
                </a:endParaRPr>
              </a:p>
            </p:txBody>
          </p:sp>
        </p:grpSp>
        <p:pic>
          <p:nvPicPr>
            <p:cNvPr id="57" name="Google Shape;249;p36">
              <a:extLst>
                <a:ext uri="{FF2B5EF4-FFF2-40B4-BE49-F238E27FC236}">
                  <a16:creationId xmlns:a16="http://schemas.microsoft.com/office/drawing/2014/main" id="{516444AF-B07A-4578-8E55-144BA7F295D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67046" y="3955506"/>
              <a:ext cx="1047617" cy="73079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33344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9;p35">
            <a:extLst>
              <a:ext uri="{FF2B5EF4-FFF2-40B4-BE49-F238E27FC236}">
                <a16:creationId xmlns:a16="http://schemas.microsoft.com/office/drawing/2014/main" id="{0EAFE12F-44DF-4C72-AD48-B99760502472}"/>
              </a:ext>
            </a:extLst>
          </p:cNvPr>
          <p:cNvSpPr txBox="1"/>
          <p:nvPr/>
        </p:nvSpPr>
        <p:spPr>
          <a:xfrm>
            <a:off x="3291795" y="2286394"/>
            <a:ext cx="5608410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05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개발환경</a:t>
            </a:r>
            <a:r>
              <a:rPr lang="en-US" altLang="ko-KR" sz="72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, ERD</a:t>
            </a:r>
            <a:endParaRPr sz="7200" b="1" i="1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</p:spTree>
    <p:extLst>
      <p:ext uri="{BB962C8B-B14F-4D97-AF65-F5344CB8AC3E}">
        <p14:creationId xmlns:p14="http://schemas.microsoft.com/office/powerpoint/2010/main" val="37413088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948CE12-60F1-4B09-AF44-4F7F69790377}"/>
              </a:ext>
            </a:extLst>
          </p:cNvPr>
          <p:cNvGrpSpPr/>
          <p:nvPr/>
        </p:nvGrpSpPr>
        <p:grpSpPr>
          <a:xfrm>
            <a:off x="1940948" y="1337657"/>
            <a:ext cx="8310104" cy="4255712"/>
            <a:chOff x="1904646" y="992944"/>
            <a:chExt cx="8976002" cy="4596727"/>
          </a:xfrm>
        </p:grpSpPr>
        <p:pic>
          <p:nvPicPr>
            <p:cNvPr id="5" name="Picture 4" descr="The Power of WebSocket: Revolutionizing Real-time ...">
              <a:extLst>
                <a:ext uri="{FF2B5EF4-FFF2-40B4-BE49-F238E27FC236}">
                  <a16:creationId xmlns:a16="http://schemas.microsoft.com/office/drawing/2014/main" id="{BC004016-7FD4-47AF-BF88-AB21CFF61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304" y="1744980"/>
              <a:ext cx="3245067" cy="115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윈도우 Git 설치 - git | UsingU">
              <a:extLst>
                <a:ext uri="{FF2B5EF4-FFF2-40B4-BE49-F238E27FC236}">
                  <a16:creationId xmlns:a16="http://schemas.microsoft.com/office/drawing/2014/main" id="{832C9129-502C-4479-97F9-2DA5B4AE9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050" y="2720018"/>
              <a:ext cx="2439762" cy="137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JavaScript] Symbol 이용하기">
              <a:extLst>
                <a:ext uri="{FF2B5EF4-FFF2-40B4-BE49-F238E27FC236}">
                  <a16:creationId xmlns:a16="http://schemas.microsoft.com/office/drawing/2014/main" id="{AC0C1E4B-BE20-4040-9BC6-966C698820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949" y="4306381"/>
              <a:ext cx="1187044" cy="1283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Download - Thymeleaf">
              <a:extLst>
                <a:ext uri="{FF2B5EF4-FFF2-40B4-BE49-F238E27FC236}">
                  <a16:creationId xmlns:a16="http://schemas.microsoft.com/office/drawing/2014/main" id="{ED56F93E-C102-49B5-9D21-8F77E1F6C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589" y="1980643"/>
              <a:ext cx="2911476" cy="590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75334BF6-5965-473A-B40C-9D3C553ED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775" y="4316355"/>
              <a:ext cx="902818" cy="1273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6" descr="Api Logo Images – Browse 4,165 Stock Photos, Vectors, and Video | Adobe  Stock">
              <a:extLst>
                <a:ext uri="{FF2B5EF4-FFF2-40B4-BE49-F238E27FC236}">
                  <a16:creationId xmlns:a16="http://schemas.microsoft.com/office/drawing/2014/main" id="{07846FFA-8EFD-4356-AA18-3C7495B67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325" y="2914257"/>
              <a:ext cx="1029486" cy="1029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0">
              <a:extLst>
                <a:ext uri="{FF2B5EF4-FFF2-40B4-BE49-F238E27FC236}">
                  <a16:creationId xmlns:a16="http://schemas.microsoft.com/office/drawing/2014/main" id="{519ABABD-735D-4CDD-A3DC-28535056A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016" y="1896352"/>
              <a:ext cx="1439966" cy="743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2">
              <a:extLst>
                <a:ext uri="{FF2B5EF4-FFF2-40B4-BE49-F238E27FC236}">
                  <a16:creationId xmlns:a16="http://schemas.microsoft.com/office/drawing/2014/main" id="{51BEF37F-8E1D-4C82-9D32-9F8C36428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7000" y="992944"/>
              <a:ext cx="2933648" cy="102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10A6909-EFCC-4B10-B106-DE8A73B51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4646" y="1078294"/>
              <a:ext cx="753232" cy="753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Spring Boot] Spring Boot">
              <a:extLst>
                <a:ext uri="{FF2B5EF4-FFF2-40B4-BE49-F238E27FC236}">
                  <a16:creationId xmlns:a16="http://schemas.microsoft.com/office/drawing/2014/main" id="{81C8D8CC-C139-4A90-8BEC-DF87F8992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033" y="1015531"/>
              <a:ext cx="1738174" cy="912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 descr="Java Spring Security">
              <a:extLst>
                <a:ext uri="{FF2B5EF4-FFF2-40B4-BE49-F238E27FC236}">
                  <a16:creationId xmlns:a16="http://schemas.microsoft.com/office/drawing/2014/main" id="{35BD2DCE-DF51-4390-8E60-F9541F2A0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207" y="1083756"/>
              <a:ext cx="1841674" cy="801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4" descr="Java logo and symbol, meaning, history, PNG">
              <a:extLst>
                <a:ext uri="{FF2B5EF4-FFF2-40B4-BE49-F238E27FC236}">
                  <a16:creationId xmlns:a16="http://schemas.microsoft.com/office/drawing/2014/main" id="{55E55E78-1345-431A-AD62-5DF4568CF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0134" y="1137829"/>
              <a:ext cx="983962" cy="61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8" descr="File type vscode - Files &amp; Folders Icons">
              <a:extLst>
                <a:ext uri="{FF2B5EF4-FFF2-40B4-BE49-F238E27FC236}">
                  <a16:creationId xmlns:a16="http://schemas.microsoft.com/office/drawing/2014/main" id="{FCF57251-2AA8-4FEE-A770-BF7089B99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354" y="1067685"/>
              <a:ext cx="774450" cy="774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Ajax icon PNG and SVG Vector Free Download">
              <a:extLst>
                <a:ext uri="{FF2B5EF4-FFF2-40B4-BE49-F238E27FC236}">
                  <a16:creationId xmlns:a16="http://schemas.microsoft.com/office/drawing/2014/main" id="{2F668501-8233-4177-9B7E-5CD575B63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878" y="2842169"/>
              <a:ext cx="961808" cy="949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4" descr="OAuth 2.0 대표 취약점과 보안 고려 사항 알아보기 : NHN Cloud Meetup">
              <a:extLst>
                <a:ext uri="{FF2B5EF4-FFF2-40B4-BE49-F238E27FC236}">
                  <a16:creationId xmlns:a16="http://schemas.microsoft.com/office/drawing/2014/main" id="{B7F3549D-0557-42FA-AB9B-6B9811BED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030" y="2760604"/>
              <a:ext cx="1109079" cy="110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 descr="W3C HTML5 Logo">
              <a:extLst>
                <a:ext uri="{FF2B5EF4-FFF2-40B4-BE49-F238E27FC236}">
                  <a16:creationId xmlns:a16="http://schemas.microsoft.com/office/drawing/2014/main" id="{1ADFCD0C-B64C-4A8A-9900-E20F014CC3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395" y="4313153"/>
              <a:ext cx="1269746" cy="126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영화진흥위원회 KOFIC - YouTube">
              <a:extLst>
                <a:ext uri="{FF2B5EF4-FFF2-40B4-BE49-F238E27FC236}">
                  <a16:creationId xmlns:a16="http://schemas.microsoft.com/office/drawing/2014/main" id="{FE351DE5-32DC-461C-A1F5-6C26380A7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2535" y="4233776"/>
              <a:ext cx="1309580" cy="130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공공데이터포털 오픈 API 신청 방법 (JSON)">
              <a:extLst>
                <a:ext uri="{FF2B5EF4-FFF2-40B4-BE49-F238E27FC236}">
                  <a16:creationId xmlns:a16="http://schemas.microsoft.com/office/drawing/2014/main" id="{80ECF85D-7BD1-48FC-BBE7-E18DD184B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00" b="33218"/>
            <a:stretch/>
          </p:blipFill>
          <p:spPr bwMode="auto">
            <a:xfrm>
              <a:off x="8235787" y="4948026"/>
              <a:ext cx="2047875" cy="578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OpenWeatherMap - Home Assistant">
              <a:extLst>
                <a:ext uri="{FF2B5EF4-FFF2-40B4-BE49-F238E27FC236}">
                  <a16:creationId xmlns:a16="http://schemas.microsoft.com/office/drawing/2014/main" id="{88B8E3A6-B3EF-4E7B-A8D3-4A4A70257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4774" y="4013289"/>
              <a:ext cx="1747592" cy="74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Google Shape;224;p34">
            <a:extLst>
              <a:ext uri="{FF2B5EF4-FFF2-40B4-BE49-F238E27FC236}">
                <a16:creationId xmlns:a16="http://schemas.microsoft.com/office/drawing/2014/main" id="{834036E1-A9A8-490C-B861-3D0A50F10A32}"/>
              </a:ext>
            </a:extLst>
          </p:cNvPr>
          <p:cNvSpPr/>
          <p:nvPr/>
        </p:nvSpPr>
        <p:spPr>
          <a:xfrm>
            <a:off x="1551385" y="593975"/>
            <a:ext cx="2581704" cy="576347"/>
          </a:xfrm>
          <a:prstGeom prst="roundRect">
            <a:avLst>
              <a:gd name="adj" fmla="val 50000"/>
            </a:avLst>
          </a:prstGeom>
          <a:solidFill>
            <a:srgbClr val="347C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i="1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개발 환경</a:t>
            </a:r>
            <a:endParaRPr sz="3600" b="1" i="1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</p:spTree>
    <p:extLst>
      <p:ext uri="{BB962C8B-B14F-4D97-AF65-F5344CB8AC3E}">
        <p14:creationId xmlns:p14="http://schemas.microsoft.com/office/powerpoint/2010/main" val="3934932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24;p34">
            <a:extLst>
              <a:ext uri="{FF2B5EF4-FFF2-40B4-BE49-F238E27FC236}">
                <a16:creationId xmlns:a16="http://schemas.microsoft.com/office/drawing/2014/main" id="{834036E1-A9A8-490C-B861-3D0A50F10A32}"/>
              </a:ext>
            </a:extLst>
          </p:cNvPr>
          <p:cNvSpPr/>
          <p:nvPr/>
        </p:nvSpPr>
        <p:spPr>
          <a:xfrm>
            <a:off x="1551385" y="593975"/>
            <a:ext cx="2581704" cy="576347"/>
          </a:xfrm>
          <a:prstGeom prst="roundRect">
            <a:avLst>
              <a:gd name="adj" fmla="val 50000"/>
            </a:avLst>
          </a:prstGeom>
          <a:solidFill>
            <a:srgbClr val="347C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dirty="0">
                <a:solidFill>
                  <a:schemeClr val="l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ERD</a:t>
            </a:r>
            <a:endParaRPr sz="3600" b="1" i="1" dirty="0">
              <a:solidFill>
                <a:schemeClr val="lt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72323E-F3F3-409B-BB3D-5BCDF807E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54" y="1310281"/>
            <a:ext cx="7050691" cy="49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22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8"/>
          <p:cNvSpPr/>
          <p:nvPr/>
        </p:nvSpPr>
        <p:spPr>
          <a:xfrm>
            <a:off x="3657607" y="2921173"/>
            <a:ext cx="487679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60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Merienda Black"/>
                <a:sym typeface="Merienda Black"/>
              </a:rPr>
              <a:t>Thanks !</a:t>
            </a:r>
            <a:endParaRPr sz="60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Merienda Black"/>
              <a:sym typeface="Merienda Black"/>
            </a:endParaRPr>
          </a:p>
        </p:txBody>
      </p:sp>
    </p:spTree>
    <p:extLst>
      <p:ext uri="{BB962C8B-B14F-4D97-AF65-F5344CB8AC3E}">
        <p14:creationId xmlns:p14="http://schemas.microsoft.com/office/powerpoint/2010/main" val="3617638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4486" y="1475255"/>
            <a:ext cx="8713096" cy="361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/>
        </p:nvSpPr>
        <p:spPr>
          <a:xfrm>
            <a:off x="3517302" y="2286394"/>
            <a:ext cx="5157396" cy="22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47C7F"/>
              </a:buClr>
              <a:buSzPts val="7200"/>
              <a:buFont typeface="Arial"/>
              <a:buNone/>
            </a:pPr>
            <a:r>
              <a:rPr lang="ko-KR" sz="7200" b="1" i="1" dirty="0">
                <a:solidFill>
                  <a:srgbClr val="347C7F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02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ko-KR" sz="7200" b="1" i="1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프로젝트 개요</a:t>
            </a:r>
            <a:endParaRPr sz="7200" b="1" i="1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1760157" y="1588522"/>
            <a:ext cx="8151939" cy="343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0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Open</a:t>
            </a:r>
            <a:r>
              <a:rPr lang="ko-KR" sz="20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API를</a:t>
            </a:r>
            <a:r>
              <a:rPr lang="ko-KR" sz="20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2</a:t>
            </a:r>
            <a:r>
              <a:rPr lang="ko-KR" altLang="en-US" sz="20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차 프로젝트에 추가</a:t>
            </a:r>
            <a:r>
              <a:rPr lang="ko-KR" sz="20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하여 </a:t>
            </a:r>
            <a:r>
              <a:rPr lang="ko-KR" sz="20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</a:rPr>
              <a:t>유저에게 다양한 정보</a:t>
            </a:r>
            <a:r>
              <a:rPr lang="ko-KR" sz="20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 제공</a:t>
            </a:r>
            <a:endParaRPr sz="20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여름 휴가철을 맞이하여 사용자들에게 날씨, 영화, 버스 정보 등의 실시간 데이터를 제공</a:t>
            </a:r>
            <a:r>
              <a:rPr lang="ko-KR" altLang="en-US" sz="20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하여 휴가 계획을 도움</a:t>
            </a:r>
            <a:endParaRPr sz="20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000" dirty="0">
                <a:solidFill>
                  <a:schemeClr val="dk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본 사이트를 방문한 고객의 사용자 경험 향상</a:t>
            </a:r>
            <a:endParaRPr sz="2000" dirty="0">
              <a:solidFill>
                <a:schemeClr val="dk1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  <a:p>
            <a:pPr marL="171450" marR="0" lvl="0" indent="-19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solidFill>
                <a:srgbClr val="0070C0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sym typeface="Arial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1605330" y="852546"/>
            <a:ext cx="60940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accent1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sym typeface="Arial"/>
              </a:rPr>
              <a:t>기획 의도, 프로젝트 목적</a:t>
            </a:r>
            <a:endParaRPr dirty="0">
              <a:latin typeface="메이플스토리 OTF" panose="02000300000000000000" pitchFamily="50" charset="-127"/>
              <a:ea typeface="메이플스토리 OTF" panose="02000300000000000000" pitchFamily="50" charset="-127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1695281" y="1588522"/>
            <a:ext cx="71412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B09811-833B-4556-89C5-3AECAAB5EEC6}"/>
              </a:ext>
            </a:extLst>
          </p:cNvPr>
          <p:cNvGrpSpPr/>
          <p:nvPr/>
        </p:nvGrpSpPr>
        <p:grpSpPr>
          <a:xfrm>
            <a:off x="1605330" y="3740673"/>
            <a:ext cx="8096972" cy="2264781"/>
            <a:chOff x="1523841" y="4026291"/>
            <a:chExt cx="8096972" cy="22647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44622E-F3AD-464C-B9E7-B3A735DF9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841" y="4026292"/>
              <a:ext cx="2082556" cy="22647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32CC2E9-2DB5-495C-8BB7-89A024093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4803" y="4026293"/>
              <a:ext cx="1993199" cy="226477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974B61-E2FE-4E54-8705-1CCECF89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6408" y="4026291"/>
              <a:ext cx="1892609" cy="22647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17D2648-AA46-471A-8FBA-F51B25A7D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7423" y="4026291"/>
              <a:ext cx="1833390" cy="22647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메이플스토리 OTF"/>
        <a:ea typeface="메이플스토리 OTF"/>
        <a:cs typeface=""/>
      </a:majorFont>
      <a:minorFont>
        <a:latin typeface="메이플스토리 OTF"/>
        <a:ea typeface="메이플스토리 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2667</Words>
  <Application>Microsoft Office PowerPoint</Application>
  <PresentationFormat>와이드스크린</PresentationFormat>
  <Paragraphs>237</Paragraphs>
  <Slides>69</Slides>
  <Notes>62</Notes>
  <HiddenSlides>0</HiddenSlides>
  <MMClips>7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Arial Unicode MS</vt:lpstr>
      <vt:lpstr>맑은 고딕</vt:lpstr>
      <vt:lpstr>맑은 고딕</vt:lpstr>
      <vt:lpstr>Arial</vt:lpstr>
      <vt:lpstr>Courier New</vt:lpstr>
      <vt:lpstr>메이플스토리 OTF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75</cp:revision>
  <dcterms:created xsi:type="dcterms:W3CDTF">2024-06-19T01:34:49Z</dcterms:created>
  <dcterms:modified xsi:type="dcterms:W3CDTF">2024-06-26T07:45:53Z</dcterms:modified>
</cp:coreProperties>
</file>